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3.xml" ContentType="application/vnd.openxmlformats-officedocument.drawingml.chartshapes+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4.xml" ContentType="application/vnd.openxmlformats-officedocument.drawingml.chartshapes+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5.xml" ContentType="application/vnd.openxmlformats-officedocument.drawingml.chartshape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5" r:id="rId6"/>
    <p:sldId id="260" r:id="rId7"/>
    <p:sldId id="261" r:id="rId8"/>
    <p:sldId id="262" r:id="rId9"/>
    <p:sldId id="26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1464" autoAdjust="0"/>
  </p:normalViewPr>
  <p:slideViewPr>
    <p:cSldViewPr snapToGrid="0">
      <p:cViewPr varScale="1">
        <p:scale>
          <a:sx n="60" d="100"/>
          <a:sy n="60" d="100"/>
        </p:scale>
        <p:origin x="872"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Shoulder</a:t>
            </a:r>
            <a:r>
              <a:rPr lang="en-US" baseline="0" dirty="0"/>
              <a:t> Month Load</a:t>
            </a:r>
            <a:endParaRPr lang="en-US" dirty="0"/>
          </a:p>
        </c:rich>
      </c:tx>
      <c:layout>
        <c:manualLayout>
          <c:xMode val="edge"/>
          <c:yMode val="edge"/>
          <c:x val="0.379060799705981"/>
          <c:y val="1.1847066498423811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198032816623007"/>
          <c:y val="0.14472801800051394"/>
          <c:w val="0.82041907261592306"/>
          <c:h val="0.65170697701189717"/>
        </c:manualLayout>
      </c:layout>
      <c:lineChart>
        <c:grouping val="standard"/>
        <c:varyColors val="0"/>
        <c:ser>
          <c:idx val="0"/>
          <c:order val="0"/>
          <c:tx>
            <c:v>HOUR</c:v>
          </c:tx>
          <c:spPr>
            <a:ln w="28575" cap="rnd">
              <a:solidFill>
                <a:schemeClr val="accent1"/>
              </a:solidFill>
              <a:round/>
            </a:ln>
            <a:effectLst/>
          </c:spPr>
          <c:marker>
            <c:symbol val="none"/>
          </c:marker>
          <c:val>
            <c:numRef>
              <c:f>Sheet1!$H$2:$H$25</c:f>
              <c:numCache>
                <c:formatCode>General</c:formatCode>
                <c:ptCount val="24"/>
                <c:pt idx="0">
                  <c:v>13.902166666666666</c:v>
                </c:pt>
                <c:pt idx="1">
                  <c:v>13.268333333333334</c:v>
                </c:pt>
                <c:pt idx="2">
                  <c:v>12.975</c:v>
                </c:pt>
                <c:pt idx="3">
                  <c:v>12.929500000000001</c:v>
                </c:pt>
                <c:pt idx="4">
                  <c:v>13.485666666666667</c:v>
                </c:pt>
                <c:pt idx="5">
                  <c:v>15.11</c:v>
                </c:pt>
                <c:pt idx="6">
                  <c:v>17.168333333333333</c:v>
                </c:pt>
                <c:pt idx="7">
                  <c:v>18.368166666666667</c:v>
                </c:pt>
                <c:pt idx="8">
                  <c:v>18.561499999999999</c:v>
                </c:pt>
                <c:pt idx="9">
                  <c:v>18.53466666666667</c:v>
                </c:pt>
                <c:pt idx="10">
                  <c:v>18.384166666666669</c:v>
                </c:pt>
                <c:pt idx="11">
                  <c:v>18.017666666666667</c:v>
                </c:pt>
                <c:pt idx="12">
                  <c:v>17.613166666666668</c:v>
                </c:pt>
                <c:pt idx="13">
                  <c:v>17.484999999999999</c:v>
                </c:pt>
                <c:pt idx="14">
                  <c:v>17.485833333333332</c:v>
                </c:pt>
                <c:pt idx="15">
                  <c:v>17.743833333333331</c:v>
                </c:pt>
                <c:pt idx="16">
                  <c:v>18.000666666666667</c:v>
                </c:pt>
                <c:pt idx="17">
                  <c:v>18.666833333333333</c:v>
                </c:pt>
                <c:pt idx="18">
                  <c:v>18.984166666666667</c:v>
                </c:pt>
                <c:pt idx="19">
                  <c:v>18.895500000000002</c:v>
                </c:pt>
                <c:pt idx="20">
                  <c:v>18.475333333333332</c:v>
                </c:pt>
                <c:pt idx="21">
                  <c:v>17.564</c:v>
                </c:pt>
                <c:pt idx="22">
                  <c:v>16.346333333333334</c:v>
                </c:pt>
                <c:pt idx="23">
                  <c:v>14.854833333333334</c:v>
                </c:pt>
              </c:numCache>
            </c:numRef>
          </c:val>
          <c:smooth val="0"/>
          <c:extLst>
            <c:ext xmlns:c16="http://schemas.microsoft.com/office/drawing/2014/chart" uri="{C3380CC4-5D6E-409C-BE32-E72D297353CC}">
              <c16:uniqueId val="{00000000-C6C6-489F-A85E-2138A2BB4DAF}"/>
            </c:ext>
          </c:extLst>
        </c:ser>
        <c:dLbls>
          <c:showLegendKey val="0"/>
          <c:showVal val="0"/>
          <c:showCatName val="0"/>
          <c:showSerName val="0"/>
          <c:showPercent val="0"/>
          <c:showBubbleSize val="0"/>
        </c:dLbls>
        <c:smooth val="0"/>
        <c:axId val="617008815"/>
        <c:axId val="736577695"/>
      </c:lineChart>
      <c:catAx>
        <c:axId val="6170088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6577695"/>
        <c:crosses val="autoZero"/>
        <c:auto val="1"/>
        <c:lblAlgn val="ctr"/>
        <c:lblOffset val="100"/>
        <c:noMultiLvlLbl val="0"/>
      </c:catAx>
      <c:valAx>
        <c:axId val="7365776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1700881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Summer</a:t>
            </a:r>
            <a:r>
              <a:rPr lang="en-US" baseline="0" dirty="0"/>
              <a:t> Peaking Load</a:t>
            </a:r>
            <a:endParaRPr lang="en-US"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Sheet3!$E$1</c:f>
              <c:strCache>
                <c:ptCount val="1"/>
                <c:pt idx="0">
                  <c:v>Aug-2025'</c:v>
                </c:pt>
              </c:strCache>
            </c:strRef>
          </c:tx>
          <c:spPr>
            <a:ln w="28575" cap="rnd">
              <a:solidFill>
                <a:schemeClr val="accent1"/>
              </a:solidFill>
              <a:round/>
            </a:ln>
            <a:effectLst/>
          </c:spPr>
          <c:marker>
            <c:symbol val="none"/>
          </c:marker>
          <c:val>
            <c:numRef>
              <c:f>Sheet3!$E$2:$E$25</c:f>
              <c:numCache>
                <c:formatCode>General</c:formatCode>
                <c:ptCount val="24"/>
                <c:pt idx="0">
                  <c:v>19136</c:v>
                </c:pt>
                <c:pt idx="1">
                  <c:v>16896</c:v>
                </c:pt>
                <c:pt idx="2">
                  <c:v>15073</c:v>
                </c:pt>
                <c:pt idx="3">
                  <c:v>14226</c:v>
                </c:pt>
                <c:pt idx="4">
                  <c:v>14272</c:v>
                </c:pt>
                <c:pt idx="5">
                  <c:v>15468</c:v>
                </c:pt>
                <c:pt idx="6">
                  <c:v>16917</c:v>
                </c:pt>
                <c:pt idx="7">
                  <c:v>18211</c:v>
                </c:pt>
                <c:pt idx="8">
                  <c:v>19621</c:v>
                </c:pt>
                <c:pt idx="9">
                  <c:v>21052</c:v>
                </c:pt>
                <c:pt idx="10">
                  <c:v>23045</c:v>
                </c:pt>
                <c:pt idx="11">
                  <c:v>24880</c:v>
                </c:pt>
                <c:pt idx="12">
                  <c:v>27979</c:v>
                </c:pt>
                <c:pt idx="13">
                  <c:v>30996</c:v>
                </c:pt>
                <c:pt idx="14">
                  <c:v>33766</c:v>
                </c:pt>
                <c:pt idx="15">
                  <c:v>35300</c:v>
                </c:pt>
                <c:pt idx="16">
                  <c:v>36646</c:v>
                </c:pt>
                <c:pt idx="17">
                  <c:v>36520</c:v>
                </c:pt>
                <c:pt idx="18">
                  <c:v>36036</c:v>
                </c:pt>
                <c:pt idx="19">
                  <c:v>33967</c:v>
                </c:pt>
                <c:pt idx="20">
                  <c:v>31868</c:v>
                </c:pt>
                <c:pt idx="21">
                  <c:v>30198</c:v>
                </c:pt>
                <c:pt idx="22">
                  <c:v>27480</c:v>
                </c:pt>
                <c:pt idx="23">
                  <c:v>23968</c:v>
                </c:pt>
              </c:numCache>
            </c:numRef>
          </c:val>
          <c:smooth val="0"/>
          <c:extLst>
            <c:ext xmlns:c16="http://schemas.microsoft.com/office/drawing/2014/chart" uri="{C3380CC4-5D6E-409C-BE32-E72D297353CC}">
              <c16:uniqueId val="{00000000-D65C-4BD3-920D-5912A761E950}"/>
            </c:ext>
          </c:extLst>
        </c:ser>
        <c:dLbls>
          <c:showLegendKey val="0"/>
          <c:showVal val="0"/>
          <c:showCatName val="0"/>
          <c:showSerName val="0"/>
          <c:showPercent val="0"/>
          <c:showBubbleSize val="0"/>
        </c:dLbls>
        <c:smooth val="0"/>
        <c:axId val="1969935743"/>
        <c:axId val="1970650879"/>
      </c:lineChart>
      <c:catAx>
        <c:axId val="19699357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70650879"/>
        <c:crosses val="autoZero"/>
        <c:auto val="1"/>
        <c:lblAlgn val="ctr"/>
        <c:lblOffset val="100"/>
        <c:noMultiLvlLbl val="0"/>
      </c:catAx>
      <c:valAx>
        <c:axId val="197065087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6993574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Sheet3!$D$1</c:f>
              <c:strCache>
                <c:ptCount val="1"/>
                <c:pt idx="0">
                  <c:v>March-2025'</c:v>
                </c:pt>
              </c:strCache>
            </c:strRef>
          </c:tx>
          <c:spPr>
            <a:ln w="28575" cap="rnd">
              <a:solidFill>
                <a:schemeClr val="accent1"/>
              </a:solidFill>
              <a:round/>
            </a:ln>
            <a:effectLst/>
          </c:spPr>
          <c:marker>
            <c:symbol val="none"/>
          </c:marker>
          <c:val>
            <c:numRef>
              <c:f>Sheet3!$D$2:$D$25</c:f>
              <c:numCache>
                <c:formatCode>General</c:formatCode>
                <c:ptCount val="24"/>
                <c:pt idx="0">
                  <c:v>14022</c:v>
                </c:pt>
                <c:pt idx="1">
                  <c:v>13329</c:v>
                </c:pt>
                <c:pt idx="2">
                  <c:v>13083</c:v>
                </c:pt>
                <c:pt idx="3">
                  <c:v>13125</c:v>
                </c:pt>
                <c:pt idx="4">
                  <c:v>13679</c:v>
                </c:pt>
                <c:pt idx="5">
                  <c:v>15360</c:v>
                </c:pt>
                <c:pt idx="6">
                  <c:v>17591</c:v>
                </c:pt>
                <c:pt idx="7">
                  <c:v>18735</c:v>
                </c:pt>
                <c:pt idx="8">
                  <c:v>18927</c:v>
                </c:pt>
                <c:pt idx="9">
                  <c:v>18932</c:v>
                </c:pt>
                <c:pt idx="10">
                  <c:v>18569</c:v>
                </c:pt>
                <c:pt idx="11">
                  <c:v>18001</c:v>
                </c:pt>
                <c:pt idx="12">
                  <c:v>17697</c:v>
                </c:pt>
                <c:pt idx="13">
                  <c:v>17249</c:v>
                </c:pt>
                <c:pt idx="14">
                  <c:v>16690</c:v>
                </c:pt>
                <c:pt idx="15">
                  <c:v>16490</c:v>
                </c:pt>
                <c:pt idx="16">
                  <c:v>15984</c:v>
                </c:pt>
                <c:pt idx="17">
                  <c:v>16237</c:v>
                </c:pt>
                <c:pt idx="18">
                  <c:v>16592</c:v>
                </c:pt>
                <c:pt idx="19">
                  <c:v>17490</c:v>
                </c:pt>
                <c:pt idx="20">
                  <c:v>17935</c:v>
                </c:pt>
                <c:pt idx="21">
                  <c:v>17202</c:v>
                </c:pt>
                <c:pt idx="22">
                  <c:v>15904</c:v>
                </c:pt>
                <c:pt idx="23">
                  <c:v>14497</c:v>
                </c:pt>
              </c:numCache>
            </c:numRef>
          </c:val>
          <c:smooth val="0"/>
          <c:extLst>
            <c:ext xmlns:c16="http://schemas.microsoft.com/office/drawing/2014/chart" uri="{C3380CC4-5D6E-409C-BE32-E72D297353CC}">
              <c16:uniqueId val="{00000000-4DBF-4384-B9F5-3FDCF68F5326}"/>
            </c:ext>
          </c:extLst>
        </c:ser>
        <c:dLbls>
          <c:showLegendKey val="0"/>
          <c:showVal val="0"/>
          <c:showCatName val="0"/>
          <c:showSerName val="0"/>
          <c:showPercent val="0"/>
          <c:showBubbleSize val="0"/>
        </c:dLbls>
        <c:smooth val="0"/>
        <c:axId val="564911760"/>
        <c:axId val="551595024"/>
      </c:lineChart>
      <c:catAx>
        <c:axId val="564911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51595024"/>
        <c:crosses val="autoZero"/>
        <c:auto val="1"/>
        <c:lblAlgn val="ctr"/>
        <c:lblOffset val="100"/>
        <c:noMultiLvlLbl val="0"/>
      </c:catAx>
      <c:valAx>
        <c:axId val="5515950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64911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Shoulder</a:t>
            </a:r>
            <a:r>
              <a:rPr lang="en-US" baseline="0" dirty="0"/>
              <a:t> Month Load</a:t>
            </a:r>
            <a:endParaRPr lang="en-US"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4902537182852144"/>
          <c:y val="0.1473812459122664"/>
          <c:w val="0.82041907261592306"/>
          <c:h val="0.65170697701189717"/>
        </c:manualLayout>
      </c:layout>
      <c:lineChart>
        <c:grouping val="standard"/>
        <c:varyColors val="0"/>
        <c:ser>
          <c:idx val="0"/>
          <c:order val="0"/>
          <c:tx>
            <c:v>HOUR</c:v>
          </c:tx>
          <c:spPr>
            <a:ln w="28575" cap="rnd">
              <a:solidFill>
                <a:schemeClr val="accent1"/>
              </a:solidFill>
              <a:round/>
            </a:ln>
            <a:effectLst/>
          </c:spPr>
          <c:marker>
            <c:symbol val="none"/>
          </c:marker>
          <c:val>
            <c:numRef>
              <c:f>Sheet1!$H$2:$H$25</c:f>
              <c:numCache>
                <c:formatCode>General</c:formatCode>
                <c:ptCount val="24"/>
                <c:pt idx="0">
                  <c:v>13.902166666666666</c:v>
                </c:pt>
                <c:pt idx="1">
                  <c:v>13.268333333333334</c:v>
                </c:pt>
                <c:pt idx="2">
                  <c:v>12.975</c:v>
                </c:pt>
                <c:pt idx="3">
                  <c:v>12.929500000000001</c:v>
                </c:pt>
                <c:pt idx="4">
                  <c:v>13.485666666666667</c:v>
                </c:pt>
                <c:pt idx="5">
                  <c:v>15.11</c:v>
                </c:pt>
                <c:pt idx="6">
                  <c:v>17.168333333333333</c:v>
                </c:pt>
                <c:pt idx="7">
                  <c:v>18.368166666666667</c:v>
                </c:pt>
                <c:pt idx="8">
                  <c:v>18.561499999999999</c:v>
                </c:pt>
                <c:pt idx="9">
                  <c:v>18.53466666666667</c:v>
                </c:pt>
                <c:pt idx="10">
                  <c:v>18.384166666666669</c:v>
                </c:pt>
                <c:pt idx="11">
                  <c:v>18.017666666666667</c:v>
                </c:pt>
                <c:pt idx="12">
                  <c:v>17.613166666666668</c:v>
                </c:pt>
                <c:pt idx="13">
                  <c:v>17.484999999999999</c:v>
                </c:pt>
                <c:pt idx="14">
                  <c:v>17.485833333333332</c:v>
                </c:pt>
                <c:pt idx="15">
                  <c:v>17.743833333333331</c:v>
                </c:pt>
                <c:pt idx="16">
                  <c:v>18.000666666666667</c:v>
                </c:pt>
                <c:pt idx="17">
                  <c:v>18.666833333333333</c:v>
                </c:pt>
                <c:pt idx="18">
                  <c:v>18.984166666666667</c:v>
                </c:pt>
                <c:pt idx="19">
                  <c:v>18.895500000000002</c:v>
                </c:pt>
                <c:pt idx="20">
                  <c:v>18.475333333333332</c:v>
                </c:pt>
                <c:pt idx="21">
                  <c:v>17.564</c:v>
                </c:pt>
                <c:pt idx="22">
                  <c:v>16.346333333333334</c:v>
                </c:pt>
                <c:pt idx="23">
                  <c:v>14.854833333333334</c:v>
                </c:pt>
              </c:numCache>
            </c:numRef>
          </c:val>
          <c:smooth val="0"/>
          <c:extLst>
            <c:ext xmlns:c16="http://schemas.microsoft.com/office/drawing/2014/chart" uri="{C3380CC4-5D6E-409C-BE32-E72D297353CC}">
              <c16:uniqueId val="{00000000-41B0-4D93-A0B7-BE9C7CF6942A}"/>
            </c:ext>
          </c:extLst>
        </c:ser>
        <c:dLbls>
          <c:showLegendKey val="0"/>
          <c:showVal val="0"/>
          <c:showCatName val="0"/>
          <c:showSerName val="0"/>
          <c:showPercent val="0"/>
          <c:showBubbleSize val="0"/>
        </c:dLbls>
        <c:smooth val="0"/>
        <c:axId val="617008815"/>
        <c:axId val="736577695"/>
      </c:lineChart>
      <c:catAx>
        <c:axId val="6170088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6577695"/>
        <c:crosses val="autoZero"/>
        <c:auto val="1"/>
        <c:lblAlgn val="ctr"/>
        <c:lblOffset val="100"/>
        <c:noMultiLvlLbl val="0"/>
      </c:catAx>
      <c:valAx>
        <c:axId val="7365776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1700881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baseline="0"/>
              <a:t>Shoulder Month Load </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4902537182852144"/>
          <c:y val="0.1473812459122664"/>
          <c:w val="0.82041907261592306"/>
          <c:h val="0.65170697701189717"/>
        </c:manualLayout>
      </c:layout>
      <c:lineChart>
        <c:grouping val="standard"/>
        <c:varyColors val="0"/>
        <c:ser>
          <c:idx val="0"/>
          <c:order val="0"/>
          <c:tx>
            <c:v>HOUR</c:v>
          </c:tx>
          <c:spPr>
            <a:ln w="28575" cap="rnd">
              <a:solidFill>
                <a:schemeClr val="accent1"/>
              </a:solidFill>
              <a:round/>
            </a:ln>
            <a:effectLst/>
          </c:spPr>
          <c:marker>
            <c:symbol val="none"/>
          </c:marker>
          <c:val>
            <c:numRef>
              <c:f>Sheet1!$H$2:$H$25</c:f>
              <c:numCache>
                <c:formatCode>General</c:formatCode>
                <c:ptCount val="24"/>
                <c:pt idx="0">
                  <c:v>13.902166666666666</c:v>
                </c:pt>
                <c:pt idx="1">
                  <c:v>13.268333333333334</c:v>
                </c:pt>
                <c:pt idx="2">
                  <c:v>12.975</c:v>
                </c:pt>
                <c:pt idx="3">
                  <c:v>12.929500000000001</c:v>
                </c:pt>
                <c:pt idx="4">
                  <c:v>13.485666666666667</c:v>
                </c:pt>
                <c:pt idx="5">
                  <c:v>15.11</c:v>
                </c:pt>
                <c:pt idx="6">
                  <c:v>17.168333333333333</c:v>
                </c:pt>
                <c:pt idx="7">
                  <c:v>18.368166666666667</c:v>
                </c:pt>
                <c:pt idx="8">
                  <c:v>18.561499999999999</c:v>
                </c:pt>
                <c:pt idx="9">
                  <c:v>18.53466666666667</c:v>
                </c:pt>
                <c:pt idx="10">
                  <c:v>18.384166666666669</c:v>
                </c:pt>
                <c:pt idx="11">
                  <c:v>18.017666666666667</c:v>
                </c:pt>
                <c:pt idx="12">
                  <c:v>17.613166666666668</c:v>
                </c:pt>
                <c:pt idx="13">
                  <c:v>17.484999999999999</c:v>
                </c:pt>
                <c:pt idx="14">
                  <c:v>17.485833333333332</c:v>
                </c:pt>
                <c:pt idx="15">
                  <c:v>17.743833333333331</c:v>
                </c:pt>
                <c:pt idx="16">
                  <c:v>18.000666666666667</c:v>
                </c:pt>
                <c:pt idx="17">
                  <c:v>18.666833333333333</c:v>
                </c:pt>
                <c:pt idx="18">
                  <c:v>18.984166666666667</c:v>
                </c:pt>
                <c:pt idx="19">
                  <c:v>18.895500000000002</c:v>
                </c:pt>
                <c:pt idx="20">
                  <c:v>18.475333333333332</c:v>
                </c:pt>
                <c:pt idx="21">
                  <c:v>17.564</c:v>
                </c:pt>
                <c:pt idx="22">
                  <c:v>16.346333333333334</c:v>
                </c:pt>
                <c:pt idx="23">
                  <c:v>14.854833333333334</c:v>
                </c:pt>
              </c:numCache>
            </c:numRef>
          </c:val>
          <c:smooth val="0"/>
          <c:extLst>
            <c:ext xmlns:c16="http://schemas.microsoft.com/office/drawing/2014/chart" uri="{C3380CC4-5D6E-409C-BE32-E72D297353CC}">
              <c16:uniqueId val="{00000000-FD8D-48A1-AC7F-0BB54FA55EB4}"/>
            </c:ext>
          </c:extLst>
        </c:ser>
        <c:dLbls>
          <c:showLegendKey val="0"/>
          <c:showVal val="0"/>
          <c:showCatName val="0"/>
          <c:showSerName val="0"/>
          <c:showPercent val="0"/>
          <c:showBubbleSize val="0"/>
        </c:dLbls>
        <c:smooth val="0"/>
        <c:axId val="617008815"/>
        <c:axId val="736577695"/>
      </c:lineChart>
      <c:catAx>
        <c:axId val="6170088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6577695"/>
        <c:crosses val="autoZero"/>
        <c:auto val="1"/>
        <c:lblAlgn val="ctr"/>
        <c:lblOffset val="100"/>
        <c:noMultiLvlLbl val="0"/>
      </c:catAx>
      <c:valAx>
        <c:axId val="7365776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1700881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SUMMER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1"/>
          <c:order val="1"/>
          <c:tx>
            <c:strRef>
              <c:f>Sheet3!$E$1</c:f>
              <c:strCache>
                <c:ptCount val="1"/>
                <c:pt idx="0">
                  <c:v>Aug-2025'</c:v>
                </c:pt>
              </c:strCache>
            </c:strRef>
          </c:tx>
          <c:spPr>
            <a:ln w="28575" cap="rnd">
              <a:solidFill>
                <a:schemeClr val="accent2"/>
              </a:solidFill>
              <a:round/>
            </a:ln>
            <a:effectLst/>
          </c:spPr>
          <c:marker>
            <c:symbol val="none"/>
          </c:marker>
          <c:val>
            <c:numRef>
              <c:f>Sheet3!$E$2:$E$25</c:f>
              <c:numCache>
                <c:formatCode>General</c:formatCode>
                <c:ptCount val="24"/>
                <c:pt idx="0">
                  <c:v>19136</c:v>
                </c:pt>
                <c:pt idx="1">
                  <c:v>16896</c:v>
                </c:pt>
                <c:pt idx="2">
                  <c:v>15073</c:v>
                </c:pt>
                <c:pt idx="3">
                  <c:v>14226</c:v>
                </c:pt>
                <c:pt idx="4">
                  <c:v>14272</c:v>
                </c:pt>
                <c:pt idx="5">
                  <c:v>15468</c:v>
                </c:pt>
                <c:pt idx="6">
                  <c:v>16917</c:v>
                </c:pt>
                <c:pt idx="7">
                  <c:v>18211</c:v>
                </c:pt>
                <c:pt idx="8">
                  <c:v>19621</c:v>
                </c:pt>
                <c:pt idx="9">
                  <c:v>21052</c:v>
                </c:pt>
                <c:pt idx="10">
                  <c:v>23045</c:v>
                </c:pt>
                <c:pt idx="11">
                  <c:v>24880</c:v>
                </c:pt>
                <c:pt idx="12">
                  <c:v>27979</c:v>
                </c:pt>
                <c:pt idx="13">
                  <c:v>30996</c:v>
                </c:pt>
                <c:pt idx="14">
                  <c:v>33766</c:v>
                </c:pt>
                <c:pt idx="15">
                  <c:v>35300</c:v>
                </c:pt>
                <c:pt idx="16">
                  <c:v>36646</c:v>
                </c:pt>
                <c:pt idx="17">
                  <c:v>36520</c:v>
                </c:pt>
                <c:pt idx="18">
                  <c:v>36036</c:v>
                </c:pt>
                <c:pt idx="19">
                  <c:v>33967</c:v>
                </c:pt>
                <c:pt idx="20">
                  <c:v>31868</c:v>
                </c:pt>
                <c:pt idx="21">
                  <c:v>30198</c:v>
                </c:pt>
                <c:pt idx="22">
                  <c:v>27480</c:v>
                </c:pt>
                <c:pt idx="23">
                  <c:v>23968</c:v>
                </c:pt>
              </c:numCache>
            </c:numRef>
          </c:val>
          <c:smooth val="0"/>
          <c:extLst>
            <c:ext xmlns:c16="http://schemas.microsoft.com/office/drawing/2014/chart" uri="{C3380CC4-5D6E-409C-BE32-E72D297353CC}">
              <c16:uniqueId val="{00000000-619A-4A78-BC6B-AA891A3997F4}"/>
            </c:ext>
          </c:extLst>
        </c:ser>
        <c:dLbls>
          <c:showLegendKey val="0"/>
          <c:showVal val="0"/>
          <c:showCatName val="0"/>
          <c:showSerName val="0"/>
          <c:showPercent val="0"/>
          <c:showBubbleSize val="0"/>
        </c:dLbls>
        <c:smooth val="0"/>
        <c:axId val="551475728"/>
        <c:axId val="69854480"/>
        <c:extLst>
          <c:ext xmlns:c15="http://schemas.microsoft.com/office/drawing/2012/chart" uri="{02D57815-91ED-43cb-92C2-25804820EDAC}">
            <c15:filteredLineSeries>
              <c15:ser>
                <c:idx val="0"/>
                <c:order val="0"/>
                <c:tx>
                  <c:strRef>
                    <c:extLst>
                      <c:ext uri="{02D57815-91ED-43cb-92C2-25804820EDAC}">
                        <c15:formulaRef>
                          <c15:sqref>Sheet3!$B$1</c15:sqref>
                        </c15:formulaRef>
                      </c:ext>
                    </c:extLst>
                    <c:strCache>
                      <c:ptCount val="1"/>
                      <c:pt idx="0">
                        <c:v>Oct-2024'</c:v>
                      </c:pt>
                    </c:strCache>
                  </c:strRef>
                </c:tx>
                <c:spPr>
                  <a:ln w="28575" cap="rnd">
                    <a:solidFill>
                      <a:schemeClr val="accent1"/>
                    </a:solidFill>
                    <a:round/>
                  </a:ln>
                  <a:effectLst/>
                </c:spPr>
                <c:marker>
                  <c:symbol val="none"/>
                </c:marker>
                <c:val>
                  <c:numRef>
                    <c:extLst>
                      <c:ext uri="{02D57815-91ED-43cb-92C2-25804820EDAC}">
                        <c15:formulaRef>
                          <c15:sqref>Sheet3!$B$2:$B$25</c15:sqref>
                        </c15:formulaRef>
                      </c:ext>
                    </c:extLst>
                    <c:numCache>
                      <c:formatCode>General</c:formatCode>
                      <c:ptCount val="24"/>
                      <c:pt idx="0">
                        <c:v>12047</c:v>
                      </c:pt>
                      <c:pt idx="1">
                        <c:v>11049</c:v>
                      </c:pt>
                      <c:pt idx="2">
                        <c:v>10798</c:v>
                      </c:pt>
                      <c:pt idx="3">
                        <c:v>10622</c:v>
                      </c:pt>
                      <c:pt idx="4">
                        <c:v>10829</c:v>
                      </c:pt>
                      <c:pt idx="5">
                        <c:v>12318</c:v>
                      </c:pt>
                      <c:pt idx="6">
                        <c:v>14185</c:v>
                      </c:pt>
                      <c:pt idx="7">
                        <c:v>15503</c:v>
                      </c:pt>
                      <c:pt idx="8">
                        <c:v>15751</c:v>
                      </c:pt>
                      <c:pt idx="9">
                        <c:v>15877</c:v>
                      </c:pt>
                      <c:pt idx="10">
                        <c:v>16512</c:v>
                      </c:pt>
                      <c:pt idx="11">
                        <c:v>16911</c:v>
                      </c:pt>
                      <c:pt idx="12">
                        <c:v>17340</c:v>
                      </c:pt>
                      <c:pt idx="13">
                        <c:v>16989</c:v>
                      </c:pt>
                      <c:pt idx="14">
                        <c:v>17638</c:v>
                      </c:pt>
                      <c:pt idx="15">
                        <c:v>18451</c:v>
                      </c:pt>
                      <c:pt idx="16">
                        <c:v>18694</c:v>
                      </c:pt>
                      <c:pt idx="17">
                        <c:v>18531</c:v>
                      </c:pt>
                      <c:pt idx="18">
                        <c:v>18228</c:v>
                      </c:pt>
                      <c:pt idx="19">
                        <c:v>18341</c:v>
                      </c:pt>
                      <c:pt idx="20">
                        <c:v>17732</c:v>
                      </c:pt>
                      <c:pt idx="21">
                        <c:v>16643</c:v>
                      </c:pt>
                      <c:pt idx="22">
                        <c:v>15537</c:v>
                      </c:pt>
                      <c:pt idx="23">
                        <c:v>13752</c:v>
                      </c:pt>
                    </c:numCache>
                  </c:numRef>
                </c:val>
                <c:smooth val="0"/>
                <c:extLst>
                  <c:ext xmlns:c16="http://schemas.microsoft.com/office/drawing/2014/chart" uri="{C3380CC4-5D6E-409C-BE32-E72D297353CC}">
                    <c16:uniqueId val="{00000001-619A-4A78-BC6B-AA891A3997F4}"/>
                  </c:ext>
                </c:extLst>
              </c15:ser>
            </c15:filteredLineSeries>
          </c:ext>
        </c:extLst>
      </c:lineChart>
      <c:catAx>
        <c:axId val="5514757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9854480"/>
        <c:crosses val="autoZero"/>
        <c:auto val="1"/>
        <c:lblAlgn val="ctr"/>
        <c:lblOffset val="100"/>
        <c:noMultiLvlLbl val="0"/>
      </c:catAx>
      <c:valAx>
        <c:axId val="698544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514757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0.52604</cdr:x>
      <cdr:y>0.87443</cdr:y>
    </cdr:from>
    <cdr:to>
      <cdr:x>0.64688</cdr:x>
      <cdr:y>0.95406</cdr:y>
    </cdr:to>
    <cdr:sp macro="" textlink="">
      <cdr:nvSpPr>
        <cdr:cNvPr id="2" name="TextBox 1">
          <a:extLst xmlns:a="http://schemas.openxmlformats.org/drawingml/2006/main">
            <a:ext uri="{FF2B5EF4-FFF2-40B4-BE49-F238E27FC236}">
              <a16:creationId xmlns:a16="http://schemas.microsoft.com/office/drawing/2014/main" id="{9BBC5766-8756-4F97-8CD2-B178226BA02C}"/>
            </a:ext>
          </a:extLst>
        </cdr:cNvPr>
        <cdr:cNvSpPr txBox="1"/>
      </cdr:nvSpPr>
      <cdr:spPr>
        <a:xfrm xmlns:a="http://schemas.openxmlformats.org/drawingml/2006/main">
          <a:off x="2405063" y="2719389"/>
          <a:ext cx="552450" cy="2476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a:t>HOURS</a:t>
          </a:r>
        </a:p>
      </cdr:txBody>
    </cdr:sp>
  </cdr:relSizeAnchor>
</c:userShapes>
</file>

<file path=ppt/drawings/drawing2.xml><?xml version="1.0" encoding="utf-8"?>
<c:userShapes xmlns:c="http://schemas.openxmlformats.org/drawingml/2006/chart">
  <cdr:relSizeAnchor xmlns:cdr="http://schemas.openxmlformats.org/drawingml/2006/chartDrawing">
    <cdr:from>
      <cdr:x>0.10486</cdr:x>
      <cdr:y>0.67824</cdr:y>
    </cdr:from>
    <cdr:to>
      <cdr:x>0.96632</cdr:x>
      <cdr:y>0.89294</cdr:y>
    </cdr:to>
    <cdr:sp macro="" textlink="">
      <cdr:nvSpPr>
        <cdr:cNvPr id="2" name="Rectangle: Rounded Corners 1">
          <a:extLst xmlns:a="http://schemas.openxmlformats.org/drawingml/2006/main">
            <a:ext uri="{FF2B5EF4-FFF2-40B4-BE49-F238E27FC236}">
              <a16:creationId xmlns:a16="http://schemas.microsoft.com/office/drawing/2014/main" id="{A18E0B65-0835-482E-BF66-5F12F5AFA6F8}"/>
            </a:ext>
          </a:extLst>
        </cdr:cNvPr>
        <cdr:cNvSpPr/>
      </cdr:nvSpPr>
      <cdr:spPr>
        <a:xfrm xmlns:a="http://schemas.openxmlformats.org/drawingml/2006/main">
          <a:off x="479425" y="1860550"/>
          <a:ext cx="3938588" cy="588962"/>
        </a:xfrm>
        <a:prstGeom xmlns:a="http://schemas.openxmlformats.org/drawingml/2006/main" prst="roundRect">
          <a:avLst/>
        </a:prstGeom>
        <a:solidFill xmlns:a="http://schemas.openxmlformats.org/drawingml/2006/main">
          <a:schemeClr val="accent2"/>
        </a:solidFill>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1">
          <a:schemeClr val="accent1"/>
        </a:lnRef>
        <a:fillRef xmlns:a="http://schemas.openxmlformats.org/drawingml/2006/main" idx="2">
          <a:schemeClr val="accent1"/>
        </a:fillRef>
        <a:effectRef xmlns:a="http://schemas.openxmlformats.org/drawingml/2006/main" idx="1">
          <a:schemeClr val="accent1"/>
        </a:effectRef>
        <a:fontRef xmlns:a="http://schemas.openxmlformats.org/drawingml/2006/main" idx="minor">
          <a:schemeClr val="dk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en-US" sz="1100">
              <a:ln>
                <a:solidFill>
                  <a:sysClr val="windowText" lastClr="000000"/>
                </a:solidFill>
              </a:ln>
              <a:solidFill>
                <a:sysClr val="windowText" lastClr="000000"/>
              </a:solidFill>
            </a:rPr>
            <a:t>PX</a:t>
          </a:r>
        </a:p>
      </cdr:txBody>
    </cdr:sp>
  </cdr:relSizeAnchor>
  <cdr:relSizeAnchor xmlns:cdr="http://schemas.openxmlformats.org/drawingml/2006/chartDrawing">
    <cdr:from>
      <cdr:x>0.10417</cdr:x>
      <cdr:y>0.66782</cdr:y>
    </cdr:from>
    <cdr:to>
      <cdr:x>0.96354</cdr:x>
      <cdr:y>0.6684</cdr:y>
    </cdr:to>
    <cdr:cxnSp macro="">
      <cdr:nvCxnSpPr>
        <cdr:cNvPr id="3" name="Straight Connector 2">
          <a:extLst xmlns:a="http://schemas.openxmlformats.org/drawingml/2006/main">
            <a:ext uri="{FF2B5EF4-FFF2-40B4-BE49-F238E27FC236}">
              <a16:creationId xmlns:a16="http://schemas.microsoft.com/office/drawing/2014/main" id="{07DD94B1-707F-49AE-BAB9-4F13A9252623}"/>
            </a:ext>
          </a:extLst>
        </cdr:cNvPr>
        <cdr:cNvCxnSpPr/>
      </cdr:nvCxnSpPr>
      <cdr:spPr>
        <a:xfrm xmlns:a="http://schemas.openxmlformats.org/drawingml/2006/main">
          <a:off x="476250" y="1831975"/>
          <a:ext cx="3929063" cy="1588"/>
        </a:xfrm>
        <a:prstGeom xmlns:a="http://schemas.openxmlformats.org/drawingml/2006/main" prst="line">
          <a:avLst/>
        </a:prstGeom>
        <a:ln xmlns:a="http://schemas.openxmlformats.org/drawingml/2006/main" w="38100"/>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0.10417</cdr:x>
      <cdr:y>0.60243</cdr:y>
    </cdr:from>
    <cdr:to>
      <cdr:x>0.96771</cdr:x>
      <cdr:y>0.66088</cdr:y>
    </cdr:to>
    <cdr:sp macro="" textlink="">
      <cdr:nvSpPr>
        <cdr:cNvPr id="5" name="Freeform: Shape 4">
          <a:extLst xmlns:a="http://schemas.openxmlformats.org/drawingml/2006/main">
            <a:ext uri="{FF2B5EF4-FFF2-40B4-BE49-F238E27FC236}">
              <a16:creationId xmlns:a16="http://schemas.microsoft.com/office/drawing/2014/main" id="{F895EAF0-1DC2-4181-B8B0-CD7C2E716CCB}"/>
            </a:ext>
          </a:extLst>
        </cdr:cNvPr>
        <cdr:cNvSpPr/>
      </cdr:nvSpPr>
      <cdr:spPr>
        <a:xfrm xmlns:a="http://schemas.openxmlformats.org/drawingml/2006/main">
          <a:off x="476250" y="1652588"/>
          <a:ext cx="3948113" cy="160337"/>
        </a:xfrm>
        <a:custGeom xmlns:a="http://schemas.openxmlformats.org/drawingml/2006/main">
          <a:avLst/>
          <a:gdLst>
            <a:gd name="connsiteX0" fmla="*/ 0 w 5219700"/>
            <a:gd name="connsiteY0" fmla="*/ 95250 h 295275"/>
            <a:gd name="connsiteX1" fmla="*/ 247650 w 5219700"/>
            <a:gd name="connsiteY1" fmla="*/ 95250 h 295275"/>
            <a:gd name="connsiteX2" fmla="*/ 447675 w 5219700"/>
            <a:gd name="connsiteY2" fmla="*/ 190500 h 295275"/>
            <a:gd name="connsiteX3" fmla="*/ 1857375 w 5219700"/>
            <a:gd name="connsiteY3" fmla="*/ 190500 h 295275"/>
            <a:gd name="connsiteX4" fmla="*/ 2371725 w 5219700"/>
            <a:gd name="connsiteY4" fmla="*/ 0 h 295275"/>
            <a:gd name="connsiteX5" fmla="*/ 5219700 w 5219700"/>
            <a:gd name="connsiteY5" fmla="*/ 19050 h 295275"/>
            <a:gd name="connsiteX6" fmla="*/ 5210175 w 5219700"/>
            <a:gd name="connsiteY6" fmla="*/ 276225 h 295275"/>
            <a:gd name="connsiteX7" fmla="*/ 0 w 5219700"/>
            <a:gd name="connsiteY7" fmla="*/ 295275 h 295275"/>
            <a:gd name="connsiteX8" fmla="*/ 0 w 5219700"/>
            <a:gd name="connsiteY8" fmla="*/ 9525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00" h="295275">
              <a:moveTo>
                <a:pt x="0" y="95250"/>
              </a:moveTo>
              <a:lnTo>
                <a:pt x="247650" y="95250"/>
              </a:lnTo>
              <a:lnTo>
                <a:pt x="447675" y="190500"/>
              </a:lnTo>
              <a:lnTo>
                <a:pt x="1857375" y="190500"/>
              </a:lnTo>
              <a:lnTo>
                <a:pt x="2371725" y="0"/>
              </a:lnTo>
              <a:lnTo>
                <a:pt x="5219700" y="19050"/>
              </a:lnTo>
              <a:lnTo>
                <a:pt x="5210175" y="276225"/>
              </a:lnTo>
              <a:lnTo>
                <a:pt x="0" y="295275"/>
              </a:lnTo>
              <a:lnTo>
                <a:pt x="0" y="95250"/>
              </a:lnTo>
              <a:close/>
            </a:path>
          </a:pathLst>
        </a:custGeom>
        <a:solidFill xmlns:a="http://schemas.openxmlformats.org/drawingml/2006/main">
          <a:schemeClr val="accent4">
            <a:lumMod val="40000"/>
            <a:lumOff val="60000"/>
          </a:schemeClr>
        </a:solidFill>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100"/>
            <a:t>	</a:t>
          </a:r>
          <a:r>
            <a:rPr lang="en-US" sz="1100" b="1">
              <a:solidFill>
                <a:sysClr val="windowText" lastClr="000000"/>
              </a:solidFill>
            </a:rPr>
            <a:t>CRSP</a:t>
          </a:r>
        </a:p>
      </cdr:txBody>
    </cdr:sp>
  </cdr:relSizeAnchor>
  <cdr:relSizeAnchor xmlns:cdr="http://schemas.openxmlformats.org/drawingml/2006/chartDrawing">
    <cdr:from>
      <cdr:x>0.54236</cdr:x>
      <cdr:y>0.57465</cdr:y>
    </cdr:from>
    <cdr:to>
      <cdr:x>0.92396</cdr:x>
      <cdr:y>0.6088</cdr:y>
    </cdr:to>
    <cdr:sp macro="" textlink="">
      <cdr:nvSpPr>
        <cdr:cNvPr id="6" name="Freeform: Shape 5">
          <a:extLst xmlns:a="http://schemas.openxmlformats.org/drawingml/2006/main">
            <a:ext uri="{FF2B5EF4-FFF2-40B4-BE49-F238E27FC236}">
              <a16:creationId xmlns:a16="http://schemas.microsoft.com/office/drawing/2014/main" id="{8B9D1FFE-F422-49AF-96CB-88B6042FC898}"/>
            </a:ext>
          </a:extLst>
        </cdr:cNvPr>
        <cdr:cNvSpPr/>
      </cdr:nvSpPr>
      <cdr:spPr>
        <a:xfrm xmlns:a="http://schemas.openxmlformats.org/drawingml/2006/main">
          <a:off x="2479675" y="1576387"/>
          <a:ext cx="1744663" cy="93661"/>
        </a:xfrm>
        <a:custGeom xmlns:a="http://schemas.openxmlformats.org/drawingml/2006/main">
          <a:avLst/>
          <a:gdLst>
            <a:gd name="connsiteX0" fmla="*/ 0 w 2447925"/>
            <a:gd name="connsiteY0" fmla="*/ 85725 h 123825"/>
            <a:gd name="connsiteX1" fmla="*/ 19050 w 2447925"/>
            <a:gd name="connsiteY1" fmla="*/ 0 h 123825"/>
            <a:gd name="connsiteX2" fmla="*/ 2447925 w 2447925"/>
            <a:gd name="connsiteY2" fmla="*/ 19050 h 123825"/>
            <a:gd name="connsiteX3" fmla="*/ 2438400 w 2447925"/>
            <a:gd name="connsiteY3" fmla="*/ 123825 h 123825"/>
            <a:gd name="connsiteX4" fmla="*/ 0 w 2447925"/>
            <a:gd name="connsiteY4" fmla="*/ 8572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7925" h="123825">
              <a:moveTo>
                <a:pt x="0" y="85725"/>
              </a:moveTo>
              <a:lnTo>
                <a:pt x="19050" y="0"/>
              </a:lnTo>
              <a:lnTo>
                <a:pt x="2447925" y="19050"/>
              </a:lnTo>
              <a:lnTo>
                <a:pt x="2438400" y="123825"/>
              </a:lnTo>
              <a:lnTo>
                <a:pt x="0" y="85725"/>
              </a:lnTo>
              <a:close/>
            </a:path>
          </a:pathLst>
        </a:custGeom>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6">
            <a:shade val="50000"/>
          </a:schemeClr>
        </a:lnRef>
        <a:fillRef xmlns:a="http://schemas.openxmlformats.org/drawingml/2006/main" idx="1">
          <a:schemeClr val="accent6"/>
        </a:fillRef>
        <a:effectRef xmlns:a="http://schemas.openxmlformats.org/drawingml/2006/main" idx="0">
          <a:schemeClr val="accent6"/>
        </a:effectRef>
        <a:fontRef xmlns:a="http://schemas.openxmlformats.org/drawingml/2006/main" idx="minor">
          <a:schemeClr val="lt1"/>
        </a:fontRef>
      </cdr:style>
      <cdr:txBody>
        <a:bodyPr xmlns:a="http://schemas.openxmlformats.org/drawingml/2006/main"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r"/>
          <a:r>
            <a:rPr lang="en-US" b="1">
              <a:solidFill>
                <a:sysClr val="windowText" lastClr="000000"/>
              </a:solidFill>
            </a:rPr>
            <a:t>Hunter</a:t>
          </a:r>
        </a:p>
      </cdr:txBody>
    </cdr:sp>
  </cdr:relSizeAnchor>
  <cdr:relSizeAnchor xmlns:cdr="http://schemas.openxmlformats.org/drawingml/2006/chartDrawing">
    <cdr:from>
      <cdr:x>0.41723</cdr:x>
      <cdr:y>0.49769</cdr:y>
    </cdr:from>
    <cdr:to>
      <cdr:x>0.81061</cdr:x>
      <cdr:y>0.64005</cdr:y>
    </cdr:to>
    <cdr:sp macro="" textlink="">
      <cdr:nvSpPr>
        <cdr:cNvPr id="7" name="Freeform: Shape 6">
          <a:extLst xmlns:a="http://schemas.openxmlformats.org/drawingml/2006/main">
            <a:ext uri="{FF2B5EF4-FFF2-40B4-BE49-F238E27FC236}">
              <a16:creationId xmlns:a16="http://schemas.microsoft.com/office/drawing/2014/main" id="{229EDE5C-38C3-4089-8252-002FA7717D34}"/>
            </a:ext>
          </a:extLst>
        </cdr:cNvPr>
        <cdr:cNvSpPr/>
      </cdr:nvSpPr>
      <cdr:spPr>
        <a:xfrm xmlns:a="http://schemas.openxmlformats.org/drawingml/2006/main">
          <a:off x="1915525" y="1365263"/>
          <a:ext cx="1806028" cy="390519"/>
        </a:xfrm>
        <a:custGeom xmlns:a="http://schemas.openxmlformats.org/drawingml/2006/main">
          <a:avLst/>
          <a:gdLst>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752475 w 2628900"/>
            <a:gd name="connsiteY9" fmla="*/ 304800 h 590550"/>
            <a:gd name="connsiteX10" fmla="*/ 752475 w 2628900"/>
            <a:gd name="connsiteY10" fmla="*/ 400050 h 590550"/>
            <a:gd name="connsiteX11" fmla="*/ 542925 w 2628900"/>
            <a:gd name="connsiteY11" fmla="*/ 409575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752475 w 2628900"/>
            <a:gd name="connsiteY9" fmla="*/ 304800 h 590550"/>
            <a:gd name="connsiteX10" fmla="*/ 752475 w 2628900"/>
            <a:gd name="connsiteY10" fmla="*/ 400050 h 590550"/>
            <a:gd name="connsiteX11" fmla="*/ 513325 w 2628900"/>
            <a:gd name="connsiteY11" fmla="*/ 446255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752475 w 2628900"/>
            <a:gd name="connsiteY9" fmla="*/ 304800 h 590550"/>
            <a:gd name="connsiteX10" fmla="*/ 821539 w 2628900"/>
            <a:gd name="connsiteY10" fmla="*/ 436730 h 590550"/>
            <a:gd name="connsiteX11" fmla="*/ 513325 w 2628900"/>
            <a:gd name="connsiteY11" fmla="*/ 446255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841271 w 2628900"/>
            <a:gd name="connsiteY9" fmla="*/ 341480 h 590550"/>
            <a:gd name="connsiteX10" fmla="*/ 821539 w 2628900"/>
            <a:gd name="connsiteY10" fmla="*/ 436730 h 590550"/>
            <a:gd name="connsiteX11" fmla="*/ 513325 w 2628900"/>
            <a:gd name="connsiteY11" fmla="*/ 446255 h 590550"/>
            <a:gd name="connsiteX12" fmla="*/ 0 w 2628900"/>
            <a:gd name="connsiteY12" fmla="*/ 590550 h 590550"/>
            <a:gd name="connsiteX0" fmla="*/ 0 w 2619033"/>
            <a:gd name="connsiteY0" fmla="*/ 590550 h 590550"/>
            <a:gd name="connsiteX1" fmla="*/ 390525 w 2619033"/>
            <a:gd name="connsiteY1" fmla="*/ 333375 h 590550"/>
            <a:gd name="connsiteX2" fmla="*/ 514350 w 2619033"/>
            <a:gd name="connsiteY2" fmla="*/ 123825 h 590550"/>
            <a:gd name="connsiteX3" fmla="*/ 704850 w 2619033"/>
            <a:gd name="connsiteY3" fmla="*/ 85725 h 590550"/>
            <a:gd name="connsiteX4" fmla="*/ 762000 w 2619033"/>
            <a:gd name="connsiteY4" fmla="*/ 9525 h 590550"/>
            <a:gd name="connsiteX5" fmla="*/ 2209800 w 2619033"/>
            <a:gd name="connsiteY5" fmla="*/ 0 h 590550"/>
            <a:gd name="connsiteX6" fmla="*/ 2381250 w 2619033"/>
            <a:gd name="connsiteY6" fmla="*/ 104775 h 590550"/>
            <a:gd name="connsiteX7" fmla="*/ 2476500 w 2619033"/>
            <a:gd name="connsiteY7" fmla="*/ 219075 h 590550"/>
            <a:gd name="connsiteX8" fmla="*/ 2619033 w 2619033"/>
            <a:gd name="connsiteY8" fmla="*/ 341836 h 590550"/>
            <a:gd name="connsiteX9" fmla="*/ 841271 w 2619033"/>
            <a:gd name="connsiteY9" fmla="*/ 341480 h 590550"/>
            <a:gd name="connsiteX10" fmla="*/ 821539 w 2619033"/>
            <a:gd name="connsiteY10" fmla="*/ 436730 h 590550"/>
            <a:gd name="connsiteX11" fmla="*/ 513325 w 2619033"/>
            <a:gd name="connsiteY11" fmla="*/ 446255 h 590550"/>
            <a:gd name="connsiteX12" fmla="*/ 0 w 2619033"/>
            <a:gd name="connsiteY12" fmla="*/ 590550 h 590550"/>
            <a:gd name="connsiteX0" fmla="*/ 0 w 2619033"/>
            <a:gd name="connsiteY0" fmla="*/ 581025 h 581025"/>
            <a:gd name="connsiteX1" fmla="*/ 390525 w 2619033"/>
            <a:gd name="connsiteY1" fmla="*/ 323850 h 581025"/>
            <a:gd name="connsiteX2" fmla="*/ 514350 w 2619033"/>
            <a:gd name="connsiteY2" fmla="*/ 114300 h 581025"/>
            <a:gd name="connsiteX3" fmla="*/ 704850 w 2619033"/>
            <a:gd name="connsiteY3" fmla="*/ 76200 h 581025"/>
            <a:gd name="connsiteX4" fmla="*/ 762000 w 2619033"/>
            <a:gd name="connsiteY4" fmla="*/ 0 h 581025"/>
            <a:gd name="connsiteX5" fmla="*/ 2209800 w 2619033"/>
            <a:gd name="connsiteY5" fmla="*/ 54666 h 581025"/>
            <a:gd name="connsiteX6" fmla="*/ 2381250 w 2619033"/>
            <a:gd name="connsiteY6" fmla="*/ 95250 h 581025"/>
            <a:gd name="connsiteX7" fmla="*/ 2476500 w 2619033"/>
            <a:gd name="connsiteY7" fmla="*/ 209550 h 581025"/>
            <a:gd name="connsiteX8" fmla="*/ 2619033 w 2619033"/>
            <a:gd name="connsiteY8" fmla="*/ 332311 h 581025"/>
            <a:gd name="connsiteX9" fmla="*/ 841271 w 2619033"/>
            <a:gd name="connsiteY9" fmla="*/ 331955 h 581025"/>
            <a:gd name="connsiteX10" fmla="*/ 821539 w 2619033"/>
            <a:gd name="connsiteY10" fmla="*/ 427205 h 581025"/>
            <a:gd name="connsiteX11" fmla="*/ 513325 w 2619033"/>
            <a:gd name="connsiteY11" fmla="*/ 436730 h 581025"/>
            <a:gd name="connsiteX12" fmla="*/ 0 w 2619033"/>
            <a:gd name="connsiteY12" fmla="*/ 581025 h 581025"/>
            <a:gd name="connsiteX0" fmla="*/ 0 w 2619033"/>
            <a:gd name="connsiteY0" fmla="*/ 526359 h 526359"/>
            <a:gd name="connsiteX1" fmla="*/ 390525 w 2619033"/>
            <a:gd name="connsiteY1" fmla="*/ 269184 h 526359"/>
            <a:gd name="connsiteX2" fmla="*/ 514350 w 2619033"/>
            <a:gd name="connsiteY2" fmla="*/ 59634 h 526359"/>
            <a:gd name="connsiteX3" fmla="*/ 704850 w 2619033"/>
            <a:gd name="connsiteY3" fmla="*/ 21534 h 526359"/>
            <a:gd name="connsiteX4" fmla="*/ 919861 w 2619033"/>
            <a:gd name="connsiteY4" fmla="*/ 37036 h 526359"/>
            <a:gd name="connsiteX5" fmla="*/ 2209800 w 2619033"/>
            <a:gd name="connsiteY5" fmla="*/ 0 h 526359"/>
            <a:gd name="connsiteX6" fmla="*/ 2381250 w 2619033"/>
            <a:gd name="connsiteY6" fmla="*/ 40584 h 526359"/>
            <a:gd name="connsiteX7" fmla="*/ 2476500 w 2619033"/>
            <a:gd name="connsiteY7" fmla="*/ 154884 h 526359"/>
            <a:gd name="connsiteX8" fmla="*/ 2619033 w 2619033"/>
            <a:gd name="connsiteY8" fmla="*/ 277645 h 526359"/>
            <a:gd name="connsiteX9" fmla="*/ 841271 w 2619033"/>
            <a:gd name="connsiteY9" fmla="*/ 277289 h 526359"/>
            <a:gd name="connsiteX10" fmla="*/ 821539 w 2619033"/>
            <a:gd name="connsiteY10" fmla="*/ 372539 h 526359"/>
            <a:gd name="connsiteX11" fmla="*/ 513325 w 2619033"/>
            <a:gd name="connsiteY11" fmla="*/ 382064 h 526359"/>
            <a:gd name="connsiteX12" fmla="*/ 0 w 2619033"/>
            <a:gd name="connsiteY12" fmla="*/ 526359 h 526359"/>
            <a:gd name="connsiteX0" fmla="*/ 0 w 2619033"/>
            <a:gd name="connsiteY0" fmla="*/ 526359 h 526359"/>
            <a:gd name="connsiteX1" fmla="*/ 390525 w 2619033"/>
            <a:gd name="connsiteY1" fmla="*/ 269184 h 526359"/>
            <a:gd name="connsiteX2" fmla="*/ 514350 w 2619033"/>
            <a:gd name="connsiteY2" fmla="*/ 59634 h 526359"/>
            <a:gd name="connsiteX3" fmla="*/ 842978 w 2619033"/>
            <a:gd name="connsiteY3" fmla="*/ 85726 h 526359"/>
            <a:gd name="connsiteX4" fmla="*/ 919861 w 2619033"/>
            <a:gd name="connsiteY4" fmla="*/ 37036 h 526359"/>
            <a:gd name="connsiteX5" fmla="*/ 2209800 w 2619033"/>
            <a:gd name="connsiteY5" fmla="*/ 0 h 526359"/>
            <a:gd name="connsiteX6" fmla="*/ 2381250 w 2619033"/>
            <a:gd name="connsiteY6" fmla="*/ 40584 h 526359"/>
            <a:gd name="connsiteX7" fmla="*/ 2476500 w 2619033"/>
            <a:gd name="connsiteY7" fmla="*/ 154884 h 526359"/>
            <a:gd name="connsiteX8" fmla="*/ 2619033 w 2619033"/>
            <a:gd name="connsiteY8" fmla="*/ 277645 h 526359"/>
            <a:gd name="connsiteX9" fmla="*/ 841271 w 2619033"/>
            <a:gd name="connsiteY9" fmla="*/ 277289 h 526359"/>
            <a:gd name="connsiteX10" fmla="*/ 821539 w 2619033"/>
            <a:gd name="connsiteY10" fmla="*/ 372539 h 526359"/>
            <a:gd name="connsiteX11" fmla="*/ 513325 w 2619033"/>
            <a:gd name="connsiteY11" fmla="*/ 382064 h 526359"/>
            <a:gd name="connsiteX12" fmla="*/ 0 w 2619033"/>
            <a:gd name="connsiteY12" fmla="*/ 526359 h 526359"/>
            <a:gd name="connsiteX0" fmla="*/ 0 w 2619033"/>
            <a:gd name="connsiteY0" fmla="*/ 526359 h 526359"/>
            <a:gd name="connsiteX1" fmla="*/ 390525 w 2619033"/>
            <a:gd name="connsiteY1" fmla="*/ 269184 h 526359"/>
            <a:gd name="connsiteX2" fmla="*/ 534083 w 2619033"/>
            <a:gd name="connsiteY2" fmla="*/ 114654 h 526359"/>
            <a:gd name="connsiteX3" fmla="*/ 842978 w 2619033"/>
            <a:gd name="connsiteY3" fmla="*/ 85726 h 526359"/>
            <a:gd name="connsiteX4" fmla="*/ 919861 w 2619033"/>
            <a:gd name="connsiteY4" fmla="*/ 37036 h 526359"/>
            <a:gd name="connsiteX5" fmla="*/ 2209800 w 2619033"/>
            <a:gd name="connsiteY5" fmla="*/ 0 h 526359"/>
            <a:gd name="connsiteX6" fmla="*/ 2381250 w 2619033"/>
            <a:gd name="connsiteY6" fmla="*/ 40584 h 526359"/>
            <a:gd name="connsiteX7" fmla="*/ 2476500 w 2619033"/>
            <a:gd name="connsiteY7" fmla="*/ 154884 h 526359"/>
            <a:gd name="connsiteX8" fmla="*/ 2619033 w 2619033"/>
            <a:gd name="connsiteY8" fmla="*/ 277645 h 526359"/>
            <a:gd name="connsiteX9" fmla="*/ 841271 w 2619033"/>
            <a:gd name="connsiteY9" fmla="*/ 277289 h 526359"/>
            <a:gd name="connsiteX10" fmla="*/ 821539 w 2619033"/>
            <a:gd name="connsiteY10" fmla="*/ 372539 h 526359"/>
            <a:gd name="connsiteX11" fmla="*/ 513325 w 2619033"/>
            <a:gd name="connsiteY11" fmla="*/ 382064 h 526359"/>
            <a:gd name="connsiteX12" fmla="*/ 0 w 2619033"/>
            <a:gd name="connsiteY12" fmla="*/ 526359 h 526359"/>
            <a:gd name="connsiteX0" fmla="*/ 0 w 2619033"/>
            <a:gd name="connsiteY0" fmla="*/ 526359 h 526359"/>
            <a:gd name="connsiteX1" fmla="*/ 390525 w 2619033"/>
            <a:gd name="connsiteY1" fmla="*/ 269184 h 526359"/>
            <a:gd name="connsiteX2" fmla="*/ 534083 w 2619033"/>
            <a:gd name="connsiteY2" fmla="*/ 114654 h 526359"/>
            <a:gd name="connsiteX3" fmla="*/ 842978 w 2619033"/>
            <a:gd name="connsiteY3" fmla="*/ 85726 h 526359"/>
            <a:gd name="connsiteX4" fmla="*/ 850797 w 2619033"/>
            <a:gd name="connsiteY4" fmla="*/ 354 h 526359"/>
            <a:gd name="connsiteX5" fmla="*/ 2209800 w 2619033"/>
            <a:gd name="connsiteY5" fmla="*/ 0 h 526359"/>
            <a:gd name="connsiteX6" fmla="*/ 2381250 w 2619033"/>
            <a:gd name="connsiteY6" fmla="*/ 40584 h 526359"/>
            <a:gd name="connsiteX7" fmla="*/ 2476500 w 2619033"/>
            <a:gd name="connsiteY7" fmla="*/ 154884 h 526359"/>
            <a:gd name="connsiteX8" fmla="*/ 2619033 w 2619033"/>
            <a:gd name="connsiteY8" fmla="*/ 277645 h 526359"/>
            <a:gd name="connsiteX9" fmla="*/ 841271 w 2619033"/>
            <a:gd name="connsiteY9" fmla="*/ 277289 h 526359"/>
            <a:gd name="connsiteX10" fmla="*/ 821539 w 2619033"/>
            <a:gd name="connsiteY10" fmla="*/ 372539 h 526359"/>
            <a:gd name="connsiteX11" fmla="*/ 513325 w 2619033"/>
            <a:gd name="connsiteY11" fmla="*/ 382064 h 526359"/>
            <a:gd name="connsiteX12" fmla="*/ 0 w 2619033"/>
            <a:gd name="connsiteY12" fmla="*/ 526359 h 526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19033" h="526359">
              <a:moveTo>
                <a:pt x="0" y="526359"/>
              </a:moveTo>
              <a:lnTo>
                <a:pt x="390525" y="269184"/>
              </a:lnTo>
              <a:lnTo>
                <a:pt x="534083" y="114654"/>
              </a:lnTo>
              <a:lnTo>
                <a:pt x="842978" y="85726"/>
              </a:lnTo>
              <a:lnTo>
                <a:pt x="850797" y="354"/>
              </a:lnTo>
              <a:lnTo>
                <a:pt x="2209800" y="0"/>
              </a:lnTo>
              <a:lnTo>
                <a:pt x="2381250" y="40584"/>
              </a:lnTo>
              <a:lnTo>
                <a:pt x="2476500" y="154884"/>
              </a:lnTo>
              <a:lnTo>
                <a:pt x="2619033" y="277645"/>
              </a:lnTo>
              <a:lnTo>
                <a:pt x="841271" y="277289"/>
              </a:lnTo>
              <a:lnTo>
                <a:pt x="821539" y="372539"/>
              </a:lnTo>
              <a:lnTo>
                <a:pt x="513325" y="382064"/>
              </a:lnTo>
              <a:lnTo>
                <a:pt x="0" y="526359"/>
              </a:lnTo>
              <a:close/>
            </a:path>
          </a:pathLst>
        </a:custGeom>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t"/>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100" b="1">
              <a:solidFill>
                <a:sysClr val="windowText" lastClr="000000"/>
              </a:solidFill>
            </a:rPr>
            <a:t>STEEL</a:t>
          </a:r>
          <a:r>
            <a:rPr lang="en-US" sz="1100" b="1" baseline="0">
              <a:solidFill>
                <a:sysClr val="windowText" lastClr="000000"/>
              </a:solidFill>
            </a:rPr>
            <a:t> A</a:t>
          </a:r>
          <a:endParaRPr lang="en-US" sz="1100" b="1">
            <a:solidFill>
              <a:sysClr val="windowText" lastClr="000000"/>
            </a:solidFill>
          </a:endParaRPr>
        </a:p>
      </cdr:txBody>
    </cdr:sp>
  </cdr:relSizeAnchor>
  <cdr:relSizeAnchor xmlns:cdr="http://schemas.openxmlformats.org/drawingml/2006/chartDrawing">
    <cdr:from>
      <cdr:x>0.17569</cdr:x>
      <cdr:y>0.61574</cdr:y>
    </cdr:from>
    <cdr:to>
      <cdr:x>0.37986</cdr:x>
      <cdr:y>0.71218</cdr:y>
    </cdr:to>
    <cdr:sp macro="" textlink="">
      <cdr:nvSpPr>
        <cdr:cNvPr id="8" name="TextBox 35">
          <a:extLst xmlns:a="http://schemas.openxmlformats.org/drawingml/2006/main">
            <a:ext uri="{FF2B5EF4-FFF2-40B4-BE49-F238E27FC236}">
              <a16:creationId xmlns:a16="http://schemas.microsoft.com/office/drawing/2014/main" id="{5303CC21-B987-4BA1-9A47-2211AEA4ABD1}"/>
            </a:ext>
          </a:extLst>
        </cdr:cNvPr>
        <cdr:cNvSpPr txBox="1"/>
      </cdr:nvSpPr>
      <cdr:spPr>
        <a:xfrm xmlns:a="http://schemas.openxmlformats.org/drawingml/2006/main">
          <a:off x="803275" y="1689100"/>
          <a:ext cx="933450" cy="264560"/>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squar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en-US" sz="1100" b="1"/>
            <a:t>Provo</a:t>
          </a:r>
          <a:r>
            <a:rPr lang="en-US" sz="1100" b="1" baseline="0"/>
            <a:t> River</a:t>
          </a:r>
          <a:endParaRPr lang="en-US" sz="1100" b="1"/>
        </a:p>
      </cdr:txBody>
    </cdr:sp>
  </cdr:relSizeAnchor>
  <cdr:relSizeAnchor xmlns:cdr="http://schemas.openxmlformats.org/drawingml/2006/chartDrawing">
    <cdr:from>
      <cdr:x>0.09792</cdr:x>
      <cdr:y>0.11558</cdr:y>
    </cdr:from>
    <cdr:to>
      <cdr:x>0.96667</cdr:x>
      <cdr:y>0.64236</cdr:y>
    </cdr:to>
    <cdr:sp macro="" textlink="">
      <cdr:nvSpPr>
        <cdr:cNvPr id="4" name="Freeform: Shape 3">
          <a:extLst xmlns:a="http://schemas.openxmlformats.org/drawingml/2006/main">
            <a:ext uri="{FF2B5EF4-FFF2-40B4-BE49-F238E27FC236}">
              <a16:creationId xmlns:a16="http://schemas.microsoft.com/office/drawing/2014/main" id="{CC5A2D11-6E4A-40D0-90A1-5748007E1168}"/>
            </a:ext>
          </a:extLst>
        </cdr:cNvPr>
        <cdr:cNvSpPr/>
      </cdr:nvSpPr>
      <cdr:spPr>
        <a:xfrm xmlns:a="http://schemas.openxmlformats.org/drawingml/2006/main">
          <a:off x="449556" y="317058"/>
          <a:ext cx="3988474" cy="1445064"/>
        </a:xfrm>
        <a:custGeom xmlns:a="http://schemas.openxmlformats.org/drawingml/2006/main">
          <a:avLst/>
          <a:gdLst>
            <a:gd name="connsiteX0" fmla="*/ 9525 w 3971925"/>
            <a:gd name="connsiteY0" fmla="*/ 1371600 h 1438275"/>
            <a:gd name="connsiteX1" fmla="*/ 209550 w 3971925"/>
            <a:gd name="connsiteY1" fmla="*/ 1362075 h 1438275"/>
            <a:gd name="connsiteX2" fmla="*/ 333375 w 3971925"/>
            <a:gd name="connsiteY2" fmla="*/ 1438275 h 1438275"/>
            <a:gd name="connsiteX3" fmla="*/ 1428750 w 3971925"/>
            <a:gd name="connsiteY3" fmla="*/ 1419225 h 1438275"/>
            <a:gd name="connsiteX4" fmla="*/ 1714500 w 3971925"/>
            <a:gd name="connsiteY4" fmla="*/ 1285875 h 1438275"/>
            <a:gd name="connsiteX5" fmla="*/ 1800225 w 3971925"/>
            <a:gd name="connsiteY5" fmla="*/ 1143000 h 1438275"/>
            <a:gd name="connsiteX6" fmla="*/ 2019300 w 3971925"/>
            <a:gd name="connsiteY6" fmla="*/ 1114425 h 1438275"/>
            <a:gd name="connsiteX7" fmla="*/ 2057400 w 3971925"/>
            <a:gd name="connsiteY7" fmla="*/ 1047750 h 1438275"/>
            <a:gd name="connsiteX8" fmla="*/ 3476625 w 3971925"/>
            <a:gd name="connsiteY8" fmla="*/ 1038225 h 1438275"/>
            <a:gd name="connsiteX9" fmla="*/ 3581400 w 3971925"/>
            <a:gd name="connsiteY9" fmla="*/ 1085850 h 1438275"/>
            <a:gd name="connsiteX10" fmla="*/ 3629025 w 3971925"/>
            <a:gd name="connsiteY10" fmla="*/ 1085850 h 1438275"/>
            <a:gd name="connsiteX11" fmla="*/ 3667125 w 3971925"/>
            <a:gd name="connsiteY11" fmla="*/ 1104900 h 1438275"/>
            <a:gd name="connsiteX12" fmla="*/ 3771900 w 3971925"/>
            <a:gd name="connsiteY12" fmla="*/ 1219200 h 1438275"/>
            <a:gd name="connsiteX13" fmla="*/ 3867150 w 3971925"/>
            <a:gd name="connsiteY13" fmla="*/ 1257300 h 1438275"/>
            <a:gd name="connsiteX14" fmla="*/ 3790950 w 3971925"/>
            <a:gd name="connsiteY14" fmla="*/ 1295400 h 1438275"/>
            <a:gd name="connsiteX15" fmla="*/ 3790950 w 3971925"/>
            <a:gd name="connsiteY15" fmla="*/ 1352550 h 1438275"/>
            <a:gd name="connsiteX16" fmla="*/ 3971925 w 3971925"/>
            <a:gd name="connsiteY16" fmla="*/ 1343025 h 1438275"/>
            <a:gd name="connsiteX17" fmla="*/ 3962400 w 3971925"/>
            <a:gd name="connsiteY17" fmla="*/ 342900 h 1438275"/>
            <a:gd name="connsiteX18" fmla="*/ 3810000 w 3971925"/>
            <a:gd name="connsiteY18" fmla="*/ 342900 h 1438275"/>
            <a:gd name="connsiteX19" fmla="*/ 3810000 w 3971925"/>
            <a:gd name="connsiteY19" fmla="*/ 257175 h 1438275"/>
            <a:gd name="connsiteX20" fmla="*/ 3733800 w 3971925"/>
            <a:gd name="connsiteY20" fmla="*/ 180975 h 1438275"/>
            <a:gd name="connsiteX21" fmla="*/ 3714750 w 3971925"/>
            <a:gd name="connsiteY21" fmla="*/ 171450 h 1438275"/>
            <a:gd name="connsiteX22" fmla="*/ 3638550 w 3971925"/>
            <a:gd name="connsiteY22" fmla="*/ 57150 h 1438275"/>
            <a:gd name="connsiteX23" fmla="*/ 3514725 w 3971925"/>
            <a:gd name="connsiteY23" fmla="*/ 0 h 1438275"/>
            <a:gd name="connsiteX24" fmla="*/ 2038350 w 3971925"/>
            <a:gd name="connsiteY24" fmla="*/ 0 h 1438275"/>
            <a:gd name="connsiteX25" fmla="*/ 1971675 w 3971925"/>
            <a:gd name="connsiteY25" fmla="*/ 66675 h 1438275"/>
            <a:gd name="connsiteX26" fmla="*/ 1762125 w 3971925"/>
            <a:gd name="connsiteY26" fmla="*/ 114300 h 1438275"/>
            <a:gd name="connsiteX27" fmla="*/ 1647825 w 3971925"/>
            <a:gd name="connsiteY27" fmla="*/ 314325 h 1438275"/>
            <a:gd name="connsiteX28" fmla="*/ 1352550 w 3971925"/>
            <a:gd name="connsiteY28" fmla="*/ 352425 h 1438275"/>
            <a:gd name="connsiteX29" fmla="*/ 352425 w 3971925"/>
            <a:gd name="connsiteY29" fmla="*/ 352425 h 1438275"/>
            <a:gd name="connsiteX30" fmla="*/ 219075 w 3971925"/>
            <a:gd name="connsiteY30" fmla="*/ 266700 h 1438275"/>
            <a:gd name="connsiteX31" fmla="*/ 0 w 3971925"/>
            <a:gd name="connsiteY31" fmla="*/ 266700 h 1438275"/>
            <a:gd name="connsiteX32" fmla="*/ 9525 w 3971925"/>
            <a:gd name="connsiteY32" fmla="*/ 1371600 h 1438275"/>
            <a:gd name="connsiteX0" fmla="*/ 9525 w 3971925"/>
            <a:gd name="connsiteY0" fmla="*/ 1371600 h 1438275"/>
            <a:gd name="connsiteX1" fmla="*/ 209550 w 3971925"/>
            <a:gd name="connsiteY1" fmla="*/ 1362075 h 1438275"/>
            <a:gd name="connsiteX2" fmla="*/ 333375 w 3971925"/>
            <a:gd name="connsiteY2" fmla="*/ 1438275 h 1438275"/>
            <a:gd name="connsiteX3" fmla="*/ 1428750 w 3971925"/>
            <a:gd name="connsiteY3" fmla="*/ 1419225 h 1438275"/>
            <a:gd name="connsiteX4" fmla="*/ 1714500 w 3971925"/>
            <a:gd name="connsiteY4" fmla="*/ 1285875 h 1438275"/>
            <a:gd name="connsiteX5" fmla="*/ 1800225 w 3971925"/>
            <a:gd name="connsiteY5" fmla="*/ 1143000 h 1438275"/>
            <a:gd name="connsiteX6" fmla="*/ 2019300 w 3971925"/>
            <a:gd name="connsiteY6" fmla="*/ 1114425 h 1438275"/>
            <a:gd name="connsiteX7" fmla="*/ 2057400 w 3971925"/>
            <a:gd name="connsiteY7" fmla="*/ 1047750 h 1438275"/>
            <a:gd name="connsiteX8" fmla="*/ 3043002 w 3971925"/>
            <a:gd name="connsiteY8" fmla="*/ 1038225 h 1438275"/>
            <a:gd name="connsiteX9" fmla="*/ 3581400 w 3971925"/>
            <a:gd name="connsiteY9" fmla="*/ 1085850 h 1438275"/>
            <a:gd name="connsiteX10" fmla="*/ 3629025 w 3971925"/>
            <a:gd name="connsiteY10" fmla="*/ 1085850 h 1438275"/>
            <a:gd name="connsiteX11" fmla="*/ 3667125 w 3971925"/>
            <a:gd name="connsiteY11" fmla="*/ 1104900 h 1438275"/>
            <a:gd name="connsiteX12" fmla="*/ 3771900 w 3971925"/>
            <a:gd name="connsiteY12" fmla="*/ 1219200 h 1438275"/>
            <a:gd name="connsiteX13" fmla="*/ 3867150 w 3971925"/>
            <a:gd name="connsiteY13" fmla="*/ 1257300 h 1438275"/>
            <a:gd name="connsiteX14" fmla="*/ 3790950 w 3971925"/>
            <a:gd name="connsiteY14" fmla="*/ 1295400 h 1438275"/>
            <a:gd name="connsiteX15" fmla="*/ 3790950 w 3971925"/>
            <a:gd name="connsiteY15" fmla="*/ 1352550 h 1438275"/>
            <a:gd name="connsiteX16" fmla="*/ 3971925 w 3971925"/>
            <a:gd name="connsiteY16" fmla="*/ 1343025 h 1438275"/>
            <a:gd name="connsiteX17" fmla="*/ 3962400 w 3971925"/>
            <a:gd name="connsiteY17" fmla="*/ 342900 h 1438275"/>
            <a:gd name="connsiteX18" fmla="*/ 3810000 w 3971925"/>
            <a:gd name="connsiteY18" fmla="*/ 342900 h 1438275"/>
            <a:gd name="connsiteX19" fmla="*/ 3810000 w 3971925"/>
            <a:gd name="connsiteY19" fmla="*/ 257175 h 1438275"/>
            <a:gd name="connsiteX20" fmla="*/ 3733800 w 3971925"/>
            <a:gd name="connsiteY20" fmla="*/ 180975 h 1438275"/>
            <a:gd name="connsiteX21" fmla="*/ 3714750 w 3971925"/>
            <a:gd name="connsiteY21" fmla="*/ 171450 h 1438275"/>
            <a:gd name="connsiteX22" fmla="*/ 3638550 w 3971925"/>
            <a:gd name="connsiteY22" fmla="*/ 57150 h 1438275"/>
            <a:gd name="connsiteX23" fmla="*/ 3514725 w 3971925"/>
            <a:gd name="connsiteY23" fmla="*/ 0 h 1438275"/>
            <a:gd name="connsiteX24" fmla="*/ 2038350 w 3971925"/>
            <a:gd name="connsiteY24" fmla="*/ 0 h 1438275"/>
            <a:gd name="connsiteX25" fmla="*/ 1971675 w 3971925"/>
            <a:gd name="connsiteY25" fmla="*/ 66675 h 1438275"/>
            <a:gd name="connsiteX26" fmla="*/ 1762125 w 3971925"/>
            <a:gd name="connsiteY26" fmla="*/ 114300 h 1438275"/>
            <a:gd name="connsiteX27" fmla="*/ 1647825 w 3971925"/>
            <a:gd name="connsiteY27" fmla="*/ 314325 h 1438275"/>
            <a:gd name="connsiteX28" fmla="*/ 1352550 w 3971925"/>
            <a:gd name="connsiteY28" fmla="*/ 352425 h 1438275"/>
            <a:gd name="connsiteX29" fmla="*/ 352425 w 3971925"/>
            <a:gd name="connsiteY29" fmla="*/ 352425 h 1438275"/>
            <a:gd name="connsiteX30" fmla="*/ 219075 w 3971925"/>
            <a:gd name="connsiteY30" fmla="*/ 266700 h 1438275"/>
            <a:gd name="connsiteX31" fmla="*/ 0 w 3971925"/>
            <a:gd name="connsiteY31" fmla="*/ 266700 h 1438275"/>
            <a:gd name="connsiteX32" fmla="*/ 9525 w 3971925"/>
            <a:gd name="connsiteY32" fmla="*/ 1371600 h 1438275"/>
            <a:gd name="connsiteX0" fmla="*/ 9525 w 3971925"/>
            <a:gd name="connsiteY0" fmla="*/ 1371600 h 1438275"/>
            <a:gd name="connsiteX1" fmla="*/ 209550 w 3971925"/>
            <a:gd name="connsiteY1" fmla="*/ 1362075 h 1438275"/>
            <a:gd name="connsiteX2" fmla="*/ 333375 w 3971925"/>
            <a:gd name="connsiteY2" fmla="*/ 1438275 h 1438275"/>
            <a:gd name="connsiteX3" fmla="*/ 1428750 w 3971925"/>
            <a:gd name="connsiteY3" fmla="*/ 1419225 h 1438275"/>
            <a:gd name="connsiteX4" fmla="*/ 1714500 w 3971925"/>
            <a:gd name="connsiteY4" fmla="*/ 1285875 h 1438275"/>
            <a:gd name="connsiteX5" fmla="*/ 1800225 w 3971925"/>
            <a:gd name="connsiteY5" fmla="*/ 1143000 h 1438275"/>
            <a:gd name="connsiteX6" fmla="*/ 2019300 w 3971925"/>
            <a:gd name="connsiteY6" fmla="*/ 1114425 h 1438275"/>
            <a:gd name="connsiteX7" fmla="*/ 2057400 w 3971925"/>
            <a:gd name="connsiteY7" fmla="*/ 1047750 h 1438275"/>
            <a:gd name="connsiteX8" fmla="*/ 3043002 w 3971925"/>
            <a:gd name="connsiteY8" fmla="*/ 1038225 h 1438275"/>
            <a:gd name="connsiteX9" fmla="*/ 3127452 w 3971925"/>
            <a:gd name="connsiteY9" fmla="*/ 1092653 h 1438275"/>
            <a:gd name="connsiteX10" fmla="*/ 3629025 w 3971925"/>
            <a:gd name="connsiteY10" fmla="*/ 1085850 h 1438275"/>
            <a:gd name="connsiteX11" fmla="*/ 3667125 w 3971925"/>
            <a:gd name="connsiteY11" fmla="*/ 1104900 h 1438275"/>
            <a:gd name="connsiteX12" fmla="*/ 3771900 w 3971925"/>
            <a:gd name="connsiteY12" fmla="*/ 1219200 h 1438275"/>
            <a:gd name="connsiteX13" fmla="*/ 3867150 w 3971925"/>
            <a:gd name="connsiteY13" fmla="*/ 1257300 h 1438275"/>
            <a:gd name="connsiteX14" fmla="*/ 3790950 w 3971925"/>
            <a:gd name="connsiteY14" fmla="*/ 1295400 h 1438275"/>
            <a:gd name="connsiteX15" fmla="*/ 3790950 w 3971925"/>
            <a:gd name="connsiteY15" fmla="*/ 1352550 h 1438275"/>
            <a:gd name="connsiteX16" fmla="*/ 3971925 w 3971925"/>
            <a:gd name="connsiteY16" fmla="*/ 1343025 h 1438275"/>
            <a:gd name="connsiteX17" fmla="*/ 3962400 w 3971925"/>
            <a:gd name="connsiteY17" fmla="*/ 342900 h 1438275"/>
            <a:gd name="connsiteX18" fmla="*/ 3810000 w 3971925"/>
            <a:gd name="connsiteY18" fmla="*/ 342900 h 1438275"/>
            <a:gd name="connsiteX19" fmla="*/ 3810000 w 3971925"/>
            <a:gd name="connsiteY19" fmla="*/ 257175 h 1438275"/>
            <a:gd name="connsiteX20" fmla="*/ 3733800 w 3971925"/>
            <a:gd name="connsiteY20" fmla="*/ 180975 h 1438275"/>
            <a:gd name="connsiteX21" fmla="*/ 3714750 w 3971925"/>
            <a:gd name="connsiteY21" fmla="*/ 171450 h 1438275"/>
            <a:gd name="connsiteX22" fmla="*/ 3638550 w 3971925"/>
            <a:gd name="connsiteY22" fmla="*/ 57150 h 1438275"/>
            <a:gd name="connsiteX23" fmla="*/ 3514725 w 3971925"/>
            <a:gd name="connsiteY23" fmla="*/ 0 h 1438275"/>
            <a:gd name="connsiteX24" fmla="*/ 2038350 w 3971925"/>
            <a:gd name="connsiteY24" fmla="*/ 0 h 1438275"/>
            <a:gd name="connsiteX25" fmla="*/ 1971675 w 3971925"/>
            <a:gd name="connsiteY25" fmla="*/ 66675 h 1438275"/>
            <a:gd name="connsiteX26" fmla="*/ 1762125 w 3971925"/>
            <a:gd name="connsiteY26" fmla="*/ 114300 h 1438275"/>
            <a:gd name="connsiteX27" fmla="*/ 1647825 w 3971925"/>
            <a:gd name="connsiteY27" fmla="*/ 314325 h 1438275"/>
            <a:gd name="connsiteX28" fmla="*/ 1352550 w 3971925"/>
            <a:gd name="connsiteY28" fmla="*/ 352425 h 1438275"/>
            <a:gd name="connsiteX29" fmla="*/ 352425 w 3971925"/>
            <a:gd name="connsiteY29" fmla="*/ 352425 h 1438275"/>
            <a:gd name="connsiteX30" fmla="*/ 219075 w 3971925"/>
            <a:gd name="connsiteY30" fmla="*/ 266700 h 1438275"/>
            <a:gd name="connsiteX31" fmla="*/ 0 w 3971925"/>
            <a:gd name="connsiteY31" fmla="*/ 266700 h 1438275"/>
            <a:gd name="connsiteX32" fmla="*/ 9525 w 3971925"/>
            <a:gd name="connsiteY32" fmla="*/ 1371600 h 1438275"/>
            <a:gd name="connsiteX0" fmla="*/ 9525 w 3971925"/>
            <a:gd name="connsiteY0" fmla="*/ 1371600 h 1438275"/>
            <a:gd name="connsiteX1" fmla="*/ 209550 w 3971925"/>
            <a:gd name="connsiteY1" fmla="*/ 1362075 h 1438275"/>
            <a:gd name="connsiteX2" fmla="*/ 333375 w 3971925"/>
            <a:gd name="connsiteY2" fmla="*/ 1438275 h 1438275"/>
            <a:gd name="connsiteX3" fmla="*/ 1428750 w 3971925"/>
            <a:gd name="connsiteY3" fmla="*/ 1419225 h 1438275"/>
            <a:gd name="connsiteX4" fmla="*/ 1714500 w 3971925"/>
            <a:gd name="connsiteY4" fmla="*/ 1285875 h 1438275"/>
            <a:gd name="connsiteX5" fmla="*/ 1800225 w 3971925"/>
            <a:gd name="connsiteY5" fmla="*/ 1143000 h 1438275"/>
            <a:gd name="connsiteX6" fmla="*/ 2019300 w 3971925"/>
            <a:gd name="connsiteY6" fmla="*/ 1114425 h 1438275"/>
            <a:gd name="connsiteX7" fmla="*/ 2057400 w 3971925"/>
            <a:gd name="connsiteY7" fmla="*/ 1047750 h 1438275"/>
            <a:gd name="connsiteX8" fmla="*/ 3043002 w 3971925"/>
            <a:gd name="connsiteY8" fmla="*/ 1038225 h 1438275"/>
            <a:gd name="connsiteX9" fmla="*/ 3127452 w 3971925"/>
            <a:gd name="connsiteY9" fmla="*/ 1092653 h 1438275"/>
            <a:gd name="connsiteX10" fmla="*/ 3188628 w 3971925"/>
            <a:gd name="connsiteY10" fmla="*/ 1167494 h 1438275"/>
            <a:gd name="connsiteX11" fmla="*/ 3667125 w 3971925"/>
            <a:gd name="connsiteY11" fmla="*/ 1104900 h 1438275"/>
            <a:gd name="connsiteX12" fmla="*/ 3771900 w 3971925"/>
            <a:gd name="connsiteY12" fmla="*/ 1219200 h 1438275"/>
            <a:gd name="connsiteX13" fmla="*/ 3867150 w 3971925"/>
            <a:gd name="connsiteY13" fmla="*/ 1257300 h 1438275"/>
            <a:gd name="connsiteX14" fmla="*/ 3790950 w 3971925"/>
            <a:gd name="connsiteY14" fmla="*/ 1295400 h 1438275"/>
            <a:gd name="connsiteX15" fmla="*/ 3790950 w 3971925"/>
            <a:gd name="connsiteY15" fmla="*/ 1352550 h 1438275"/>
            <a:gd name="connsiteX16" fmla="*/ 3971925 w 3971925"/>
            <a:gd name="connsiteY16" fmla="*/ 1343025 h 1438275"/>
            <a:gd name="connsiteX17" fmla="*/ 3962400 w 3971925"/>
            <a:gd name="connsiteY17" fmla="*/ 342900 h 1438275"/>
            <a:gd name="connsiteX18" fmla="*/ 3810000 w 3971925"/>
            <a:gd name="connsiteY18" fmla="*/ 342900 h 1438275"/>
            <a:gd name="connsiteX19" fmla="*/ 3810000 w 3971925"/>
            <a:gd name="connsiteY19" fmla="*/ 257175 h 1438275"/>
            <a:gd name="connsiteX20" fmla="*/ 3733800 w 3971925"/>
            <a:gd name="connsiteY20" fmla="*/ 180975 h 1438275"/>
            <a:gd name="connsiteX21" fmla="*/ 3714750 w 3971925"/>
            <a:gd name="connsiteY21" fmla="*/ 171450 h 1438275"/>
            <a:gd name="connsiteX22" fmla="*/ 3638550 w 3971925"/>
            <a:gd name="connsiteY22" fmla="*/ 57150 h 1438275"/>
            <a:gd name="connsiteX23" fmla="*/ 3514725 w 3971925"/>
            <a:gd name="connsiteY23" fmla="*/ 0 h 1438275"/>
            <a:gd name="connsiteX24" fmla="*/ 2038350 w 3971925"/>
            <a:gd name="connsiteY24" fmla="*/ 0 h 1438275"/>
            <a:gd name="connsiteX25" fmla="*/ 1971675 w 3971925"/>
            <a:gd name="connsiteY25" fmla="*/ 66675 h 1438275"/>
            <a:gd name="connsiteX26" fmla="*/ 1762125 w 3971925"/>
            <a:gd name="connsiteY26" fmla="*/ 114300 h 1438275"/>
            <a:gd name="connsiteX27" fmla="*/ 1647825 w 3971925"/>
            <a:gd name="connsiteY27" fmla="*/ 314325 h 1438275"/>
            <a:gd name="connsiteX28" fmla="*/ 1352550 w 3971925"/>
            <a:gd name="connsiteY28" fmla="*/ 352425 h 1438275"/>
            <a:gd name="connsiteX29" fmla="*/ 352425 w 3971925"/>
            <a:gd name="connsiteY29" fmla="*/ 352425 h 1438275"/>
            <a:gd name="connsiteX30" fmla="*/ 219075 w 3971925"/>
            <a:gd name="connsiteY30" fmla="*/ 266700 h 1438275"/>
            <a:gd name="connsiteX31" fmla="*/ 0 w 3971925"/>
            <a:gd name="connsiteY31" fmla="*/ 266700 h 1438275"/>
            <a:gd name="connsiteX32" fmla="*/ 9525 w 3971925"/>
            <a:gd name="connsiteY32" fmla="*/ 1371600 h 1438275"/>
            <a:gd name="connsiteX0" fmla="*/ 9525 w 3971925"/>
            <a:gd name="connsiteY0" fmla="*/ 1371600 h 1438275"/>
            <a:gd name="connsiteX1" fmla="*/ 209550 w 3971925"/>
            <a:gd name="connsiteY1" fmla="*/ 1362075 h 1438275"/>
            <a:gd name="connsiteX2" fmla="*/ 333375 w 3971925"/>
            <a:gd name="connsiteY2" fmla="*/ 1438275 h 1438275"/>
            <a:gd name="connsiteX3" fmla="*/ 1428750 w 3971925"/>
            <a:gd name="connsiteY3" fmla="*/ 1419225 h 1438275"/>
            <a:gd name="connsiteX4" fmla="*/ 1714500 w 3971925"/>
            <a:gd name="connsiteY4" fmla="*/ 1285875 h 1438275"/>
            <a:gd name="connsiteX5" fmla="*/ 1800225 w 3971925"/>
            <a:gd name="connsiteY5" fmla="*/ 1143000 h 1438275"/>
            <a:gd name="connsiteX6" fmla="*/ 2019300 w 3971925"/>
            <a:gd name="connsiteY6" fmla="*/ 1114425 h 1438275"/>
            <a:gd name="connsiteX7" fmla="*/ 2057400 w 3971925"/>
            <a:gd name="connsiteY7" fmla="*/ 1047750 h 1438275"/>
            <a:gd name="connsiteX8" fmla="*/ 3043002 w 3971925"/>
            <a:gd name="connsiteY8" fmla="*/ 1038225 h 1438275"/>
            <a:gd name="connsiteX9" fmla="*/ 3127452 w 3971925"/>
            <a:gd name="connsiteY9" fmla="*/ 1092653 h 1438275"/>
            <a:gd name="connsiteX10" fmla="*/ 3188628 w 3971925"/>
            <a:gd name="connsiteY10" fmla="*/ 1167494 h 1438275"/>
            <a:gd name="connsiteX11" fmla="*/ 3274155 w 3971925"/>
            <a:gd name="connsiteY11" fmla="*/ 1254581 h 1438275"/>
            <a:gd name="connsiteX12" fmla="*/ 3771900 w 3971925"/>
            <a:gd name="connsiteY12" fmla="*/ 1219200 h 1438275"/>
            <a:gd name="connsiteX13" fmla="*/ 3867150 w 3971925"/>
            <a:gd name="connsiteY13" fmla="*/ 1257300 h 1438275"/>
            <a:gd name="connsiteX14" fmla="*/ 3790950 w 3971925"/>
            <a:gd name="connsiteY14" fmla="*/ 1295400 h 1438275"/>
            <a:gd name="connsiteX15" fmla="*/ 3790950 w 3971925"/>
            <a:gd name="connsiteY15" fmla="*/ 1352550 h 1438275"/>
            <a:gd name="connsiteX16" fmla="*/ 3971925 w 3971925"/>
            <a:gd name="connsiteY16" fmla="*/ 1343025 h 1438275"/>
            <a:gd name="connsiteX17" fmla="*/ 3962400 w 3971925"/>
            <a:gd name="connsiteY17" fmla="*/ 342900 h 1438275"/>
            <a:gd name="connsiteX18" fmla="*/ 3810000 w 3971925"/>
            <a:gd name="connsiteY18" fmla="*/ 342900 h 1438275"/>
            <a:gd name="connsiteX19" fmla="*/ 3810000 w 3971925"/>
            <a:gd name="connsiteY19" fmla="*/ 257175 h 1438275"/>
            <a:gd name="connsiteX20" fmla="*/ 3733800 w 3971925"/>
            <a:gd name="connsiteY20" fmla="*/ 180975 h 1438275"/>
            <a:gd name="connsiteX21" fmla="*/ 3714750 w 3971925"/>
            <a:gd name="connsiteY21" fmla="*/ 171450 h 1438275"/>
            <a:gd name="connsiteX22" fmla="*/ 3638550 w 3971925"/>
            <a:gd name="connsiteY22" fmla="*/ 57150 h 1438275"/>
            <a:gd name="connsiteX23" fmla="*/ 3514725 w 3971925"/>
            <a:gd name="connsiteY23" fmla="*/ 0 h 1438275"/>
            <a:gd name="connsiteX24" fmla="*/ 2038350 w 3971925"/>
            <a:gd name="connsiteY24" fmla="*/ 0 h 1438275"/>
            <a:gd name="connsiteX25" fmla="*/ 1971675 w 3971925"/>
            <a:gd name="connsiteY25" fmla="*/ 66675 h 1438275"/>
            <a:gd name="connsiteX26" fmla="*/ 1762125 w 3971925"/>
            <a:gd name="connsiteY26" fmla="*/ 114300 h 1438275"/>
            <a:gd name="connsiteX27" fmla="*/ 1647825 w 3971925"/>
            <a:gd name="connsiteY27" fmla="*/ 314325 h 1438275"/>
            <a:gd name="connsiteX28" fmla="*/ 1352550 w 3971925"/>
            <a:gd name="connsiteY28" fmla="*/ 352425 h 1438275"/>
            <a:gd name="connsiteX29" fmla="*/ 352425 w 3971925"/>
            <a:gd name="connsiteY29" fmla="*/ 352425 h 1438275"/>
            <a:gd name="connsiteX30" fmla="*/ 219075 w 3971925"/>
            <a:gd name="connsiteY30" fmla="*/ 266700 h 1438275"/>
            <a:gd name="connsiteX31" fmla="*/ 0 w 3971925"/>
            <a:gd name="connsiteY31" fmla="*/ 266700 h 1438275"/>
            <a:gd name="connsiteX32" fmla="*/ 9525 w 3971925"/>
            <a:gd name="connsiteY32" fmla="*/ 1371600 h 1438275"/>
            <a:gd name="connsiteX0" fmla="*/ 9525 w 3971925"/>
            <a:gd name="connsiteY0" fmla="*/ 1371600 h 1438275"/>
            <a:gd name="connsiteX1" fmla="*/ 209550 w 3971925"/>
            <a:gd name="connsiteY1" fmla="*/ 1362075 h 1438275"/>
            <a:gd name="connsiteX2" fmla="*/ 333375 w 3971925"/>
            <a:gd name="connsiteY2" fmla="*/ 1438275 h 1438275"/>
            <a:gd name="connsiteX3" fmla="*/ 1428750 w 3971925"/>
            <a:gd name="connsiteY3" fmla="*/ 1419225 h 1438275"/>
            <a:gd name="connsiteX4" fmla="*/ 1714500 w 3971925"/>
            <a:gd name="connsiteY4" fmla="*/ 1285875 h 1438275"/>
            <a:gd name="connsiteX5" fmla="*/ 1800225 w 3971925"/>
            <a:gd name="connsiteY5" fmla="*/ 1143000 h 1438275"/>
            <a:gd name="connsiteX6" fmla="*/ 2019300 w 3971925"/>
            <a:gd name="connsiteY6" fmla="*/ 1114425 h 1438275"/>
            <a:gd name="connsiteX7" fmla="*/ 2057400 w 3971925"/>
            <a:gd name="connsiteY7" fmla="*/ 1047750 h 1438275"/>
            <a:gd name="connsiteX8" fmla="*/ 3043002 w 3971925"/>
            <a:gd name="connsiteY8" fmla="*/ 1038225 h 1438275"/>
            <a:gd name="connsiteX9" fmla="*/ 3127452 w 3971925"/>
            <a:gd name="connsiteY9" fmla="*/ 1092653 h 1438275"/>
            <a:gd name="connsiteX10" fmla="*/ 3188628 w 3971925"/>
            <a:gd name="connsiteY10" fmla="*/ 1167494 h 1438275"/>
            <a:gd name="connsiteX11" fmla="*/ 3274155 w 3971925"/>
            <a:gd name="connsiteY11" fmla="*/ 1254581 h 1438275"/>
            <a:gd name="connsiteX12" fmla="*/ 3799002 w 3971925"/>
            <a:gd name="connsiteY12" fmla="*/ 1260021 h 1438275"/>
            <a:gd name="connsiteX13" fmla="*/ 3867150 w 3971925"/>
            <a:gd name="connsiteY13" fmla="*/ 1257300 h 1438275"/>
            <a:gd name="connsiteX14" fmla="*/ 3790950 w 3971925"/>
            <a:gd name="connsiteY14" fmla="*/ 1295400 h 1438275"/>
            <a:gd name="connsiteX15" fmla="*/ 3790950 w 3971925"/>
            <a:gd name="connsiteY15" fmla="*/ 1352550 h 1438275"/>
            <a:gd name="connsiteX16" fmla="*/ 3971925 w 3971925"/>
            <a:gd name="connsiteY16" fmla="*/ 1343025 h 1438275"/>
            <a:gd name="connsiteX17" fmla="*/ 3962400 w 3971925"/>
            <a:gd name="connsiteY17" fmla="*/ 342900 h 1438275"/>
            <a:gd name="connsiteX18" fmla="*/ 3810000 w 3971925"/>
            <a:gd name="connsiteY18" fmla="*/ 342900 h 1438275"/>
            <a:gd name="connsiteX19" fmla="*/ 3810000 w 3971925"/>
            <a:gd name="connsiteY19" fmla="*/ 257175 h 1438275"/>
            <a:gd name="connsiteX20" fmla="*/ 3733800 w 3971925"/>
            <a:gd name="connsiteY20" fmla="*/ 180975 h 1438275"/>
            <a:gd name="connsiteX21" fmla="*/ 3714750 w 3971925"/>
            <a:gd name="connsiteY21" fmla="*/ 171450 h 1438275"/>
            <a:gd name="connsiteX22" fmla="*/ 3638550 w 3971925"/>
            <a:gd name="connsiteY22" fmla="*/ 57150 h 1438275"/>
            <a:gd name="connsiteX23" fmla="*/ 3514725 w 3971925"/>
            <a:gd name="connsiteY23" fmla="*/ 0 h 1438275"/>
            <a:gd name="connsiteX24" fmla="*/ 2038350 w 3971925"/>
            <a:gd name="connsiteY24" fmla="*/ 0 h 1438275"/>
            <a:gd name="connsiteX25" fmla="*/ 1971675 w 3971925"/>
            <a:gd name="connsiteY25" fmla="*/ 66675 h 1438275"/>
            <a:gd name="connsiteX26" fmla="*/ 1762125 w 3971925"/>
            <a:gd name="connsiteY26" fmla="*/ 114300 h 1438275"/>
            <a:gd name="connsiteX27" fmla="*/ 1647825 w 3971925"/>
            <a:gd name="connsiteY27" fmla="*/ 314325 h 1438275"/>
            <a:gd name="connsiteX28" fmla="*/ 1352550 w 3971925"/>
            <a:gd name="connsiteY28" fmla="*/ 352425 h 1438275"/>
            <a:gd name="connsiteX29" fmla="*/ 352425 w 3971925"/>
            <a:gd name="connsiteY29" fmla="*/ 352425 h 1438275"/>
            <a:gd name="connsiteX30" fmla="*/ 219075 w 3971925"/>
            <a:gd name="connsiteY30" fmla="*/ 266700 h 1438275"/>
            <a:gd name="connsiteX31" fmla="*/ 0 w 3971925"/>
            <a:gd name="connsiteY31" fmla="*/ 266700 h 1438275"/>
            <a:gd name="connsiteX32" fmla="*/ 9525 w 3971925"/>
            <a:gd name="connsiteY32" fmla="*/ 1371600 h 1438275"/>
            <a:gd name="connsiteX0" fmla="*/ 9525 w 3971925"/>
            <a:gd name="connsiteY0" fmla="*/ 1371600 h 1438275"/>
            <a:gd name="connsiteX1" fmla="*/ 209550 w 3971925"/>
            <a:gd name="connsiteY1" fmla="*/ 1362075 h 1438275"/>
            <a:gd name="connsiteX2" fmla="*/ 333375 w 3971925"/>
            <a:gd name="connsiteY2" fmla="*/ 1438275 h 1438275"/>
            <a:gd name="connsiteX3" fmla="*/ 1428750 w 3971925"/>
            <a:gd name="connsiteY3" fmla="*/ 1419225 h 1438275"/>
            <a:gd name="connsiteX4" fmla="*/ 1714500 w 3971925"/>
            <a:gd name="connsiteY4" fmla="*/ 1285875 h 1438275"/>
            <a:gd name="connsiteX5" fmla="*/ 1800225 w 3971925"/>
            <a:gd name="connsiteY5" fmla="*/ 1143000 h 1438275"/>
            <a:gd name="connsiteX6" fmla="*/ 2019300 w 3971925"/>
            <a:gd name="connsiteY6" fmla="*/ 1114425 h 1438275"/>
            <a:gd name="connsiteX7" fmla="*/ 2057400 w 3971925"/>
            <a:gd name="connsiteY7" fmla="*/ 1047750 h 1438275"/>
            <a:gd name="connsiteX8" fmla="*/ 3043002 w 3971925"/>
            <a:gd name="connsiteY8" fmla="*/ 1038225 h 1438275"/>
            <a:gd name="connsiteX9" fmla="*/ 3127452 w 3971925"/>
            <a:gd name="connsiteY9" fmla="*/ 1092653 h 1438275"/>
            <a:gd name="connsiteX10" fmla="*/ 3188628 w 3971925"/>
            <a:gd name="connsiteY10" fmla="*/ 1167494 h 1438275"/>
            <a:gd name="connsiteX11" fmla="*/ 3274155 w 3971925"/>
            <a:gd name="connsiteY11" fmla="*/ 1254581 h 1438275"/>
            <a:gd name="connsiteX12" fmla="*/ 3799002 w 3971925"/>
            <a:gd name="connsiteY12" fmla="*/ 1260021 h 1438275"/>
            <a:gd name="connsiteX13" fmla="*/ 3779072 w 3971925"/>
            <a:gd name="connsiteY13" fmla="*/ 1284514 h 1438275"/>
            <a:gd name="connsiteX14" fmla="*/ 3790950 w 3971925"/>
            <a:gd name="connsiteY14" fmla="*/ 1295400 h 1438275"/>
            <a:gd name="connsiteX15" fmla="*/ 3790950 w 3971925"/>
            <a:gd name="connsiteY15" fmla="*/ 1352550 h 1438275"/>
            <a:gd name="connsiteX16" fmla="*/ 3971925 w 3971925"/>
            <a:gd name="connsiteY16" fmla="*/ 1343025 h 1438275"/>
            <a:gd name="connsiteX17" fmla="*/ 3962400 w 3971925"/>
            <a:gd name="connsiteY17" fmla="*/ 342900 h 1438275"/>
            <a:gd name="connsiteX18" fmla="*/ 3810000 w 3971925"/>
            <a:gd name="connsiteY18" fmla="*/ 342900 h 1438275"/>
            <a:gd name="connsiteX19" fmla="*/ 3810000 w 3971925"/>
            <a:gd name="connsiteY19" fmla="*/ 257175 h 1438275"/>
            <a:gd name="connsiteX20" fmla="*/ 3733800 w 3971925"/>
            <a:gd name="connsiteY20" fmla="*/ 180975 h 1438275"/>
            <a:gd name="connsiteX21" fmla="*/ 3714750 w 3971925"/>
            <a:gd name="connsiteY21" fmla="*/ 171450 h 1438275"/>
            <a:gd name="connsiteX22" fmla="*/ 3638550 w 3971925"/>
            <a:gd name="connsiteY22" fmla="*/ 57150 h 1438275"/>
            <a:gd name="connsiteX23" fmla="*/ 3514725 w 3971925"/>
            <a:gd name="connsiteY23" fmla="*/ 0 h 1438275"/>
            <a:gd name="connsiteX24" fmla="*/ 2038350 w 3971925"/>
            <a:gd name="connsiteY24" fmla="*/ 0 h 1438275"/>
            <a:gd name="connsiteX25" fmla="*/ 1971675 w 3971925"/>
            <a:gd name="connsiteY25" fmla="*/ 66675 h 1438275"/>
            <a:gd name="connsiteX26" fmla="*/ 1762125 w 3971925"/>
            <a:gd name="connsiteY26" fmla="*/ 114300 h 1438275"/>
            <a:gd name="connsiteX27" fmla="*/ 1647825 w 3971925"/>
            <a:gd name="connsiteY27" fmla="*/ 314325 h 1438275"/>
            <a:gd name="connsiteX28" fmla="*/ 1352550 w 3971925"/>
            <a:gd name="connsiteY28" fmla="*/ 352425 h 1438275"/>
            <a:gd name="connsiteX29" fmla="*/ 352425 w 3971925"/>
            <a:gd name="connsiteY29" fmla="*/ 352425 h 1438275"/>
            <a:gd name="connsiteX30" fmla="*/ 219075 w 3971925"/>
            <a:gd name="connsiteY30" fmla="*/ 266700 h 1438275"/>
            <a:gd name="connsiteX31" fmla="*/ 0 w 3971925"/>
            <a:gd name="connsiteY31" fmla="*/ 266700 h 1438275"/>
            <a:gd name="connsiteX32" fmla="*/ 9525 w 3971925"/>
            <a:gd name="connsiteY32" fmla="*/ 1371600 h 1438275"/>
            <a:gd name="connsiteX0" fmla="*/ 9525 w 3971925"/>
            <a:gd name="connsiteY0" fmla="*/ 1371600 h 1438275"/>
            <a:gd name="connsiteX1" fmla="*/ 209550 w 3971925"/>
            <a:gd name="connsiteY1" fmla="*/ 1362075 h 1438275"/>
            <a:gd name="connsiteX2" fmla="*/ 333375 w 3971925"/>
            <a:gd name="connsiteY2" fmla="*/ 1438275 h 1438275"/>
            <a:gd name="connsiteX3" fmla="*/ 1469403 w 3971925"/>
            <a:gd name="connsiteY3" fmla="*/ 1412422 h 1438275"/>
            <a:gd name="connsiteX4" fmla="*/ 1714500 w 3971925"/>
            <a:gd name="connsiteY4" fmla="*/ 1285875 h 1438275"/>
            <a:gd name="connsiteX5" fmla="*/ 1800225 w 3971925"/>
            <a:gd name="connsiteY5" fmla="*/ 1143000 h 1438275"/>
            <a:gd name="connsiteX6" fmla="*/ 2019300 w 3971925"/>
            <a:gd name="connsiteY6" fmla="*/ 1114425 h 1438275"/>
            <a:gd name="connsiteX7" fmla="*/ 2057400 w 3971925"/>
            <a:gd name="connsiteY7" fmla="*/ 1047750 h 1438275"/>
            <a:gd name="connsiteX8" fmla="*/ 3043002 w 3971925"/>
            <a:gd name="connsiteY8" fmla="*/ 1038225 h 1438275"/>
            <a:gd name="connsiteX9" fmla="*/ 3127452 w 3971925"/>
            <a:gd name="connsiteY9" fmla="*/ 1092653 h 1438275"/>
            <a:gd name="connsiteX10" fmla="*/ 3188628 w 3971925"/>
            <a:gd name="connsiteY10" fmla="*/ 1167494 h 1438275"/>
            <a:gd name="connsiteX11" fmla="*/ 3274155 w 3971925"/>
            <a:gd name="connsiteY11" fmla="*/ 1254581 h 1438275"/>
            <a:gd name="connsiteX12" fmla="*/ 3799002 w 3971925"/>
            <a:gd name="connsiteY12" fmla="*/ 1260021 h 1438275"/>
            <a:gd name="connsiteX13" fmla="*/ 3779072 w 3971925"/>
            <a:gd name="connsiteY13" fmla="*/ 1284514 h 1438275"/>
            <a:gd name="connsiteX14" fmla="*/ 3790950 w 3971925"/>
            <a:gd name="connsiteY14" fmla="*/ 1295400 h 1438275"/>
            <a:gd name="connsiteX15" fmla="*/ 3790950 w 3971925"/>
            <a:gd name="connsiteY15" fmla="*/ 1352550 h 1438275"/>
            <a:gd name="connsiteX16" fmla="*/ 3971925 w 3971925"/>
            <a:gd name="connsiteY16" fmla="*/ 1343025 h 1438275"/>
            <a:gd name="connsiteX17" fmla="*/ 3962400 w 3971925"/>
            <a:gd name="connsiteY17" fmla="*/ 342900 h 1438275"/>
            <a:gd name="connsiteX18" fmla="*/ 3810000 w 3971925"/>
            <a:gd name="connsiteY18" fmla="*/ 342900 h 1438275"/>
            <a:gd name="connsiteX19" fmla="*/ 3810000 w 3971925"/>
            <a:gd name="connsiteY19" fmla="*/ 257175 h 1438275"/>
            <a:gd name="connsiteX20" fmla="*/ 3733800 w 3971925"/>
            <a:gd name="connsiteY20" fmla="*/ 180975 h 1438275"/>
            <a:gd name="connsiteX21" fmla="*/ 3714750 w 3971925"/>
            <a:gd name="connsiteY21" fmla="*/ 171450 h 1438275"/>
            <a:gd name="connsiteX22" fmla="*/ 3638550 w 3971925"/>
            <a:gd name="connsiteY22" fmla="*/ 57150 h 1438275"/>
            <a:gd name="connsiteX23" fmla="*/ 3514725 w 3971925"/>
            <a:gd name="connsiteY23" fmla="*/ 0 h 1438275"/>
            <a:gd name="connsiteX24" fmla="*/ 2038350 w 3971925"/>
            <a:gd name="connsiteY24" fmla="*/ 0 h 1438275"/>
            <a:gd name="connsiteX25" fmla="*/ 1971675 w 3971925"/>
            <a:gd name="connsiteY25" fmla="*/ 66675 h 1438275"/>
            <a:gd name="connsiteX26" fmla="*/ 1762125 w 3971925"/>
            <a:gd name="connsiteY26" fmla="*/ 114300 h 1438275"/>
            <a:gd name="connsiteX27" fmla="*/ 1647825 w 3971925"/>
            <a:gd name="connsiteY27" fmla="*/ 314325 h 1438275"/>
            <a:gd name="connsiteX28" fmla="*/ 1352550 w 3971925"/>
            <a:gd name="connsiteY28" fmla="*/ 352425 h 1438275"/>
            <a:gd name="connsiteX29" fmla="*/ 352425 w 3971925"/>
            <a:gd name="connsiteY29" fmla="*/ 352425 h 1438275"/>
            <a:gd name="connsiteX30" fmla="*/ 219075 w 3971925"/>
            <a:gd name="connsiteY30" fmla="*/ 266700 h 1438275"/>
            <a:gd name="connsiteX31" fmla="*/ 0 w 3971925"/>
            <a:gd name="connsiteY31" fmla="*/ 266700 h 1438275"/>
            <a:gd name="connsiteX32" fmla="*/ 9525 w 3971925"/>
            <a:gd name="connsiteY32" fmla="*/ 1371600 h 1438275"/>
            <a:gd name="connsiteX0" fmla="*/ 9525 w 3971925"/>
            <a:gd name="connsiteY0" fmla="*/ 1378404 h 1445079"/>
            <a:gd name="connsiteX1" fmla="*/ 209550 w 3971925"/>
            <a:gd name="connsiteY1" fmla="*/ 1368879 h 1445079"/>
            <a:gd name="connsiteX2" fmla="*/ 333375 w 3971925"/>
            <a:gd name="connsiteY2" fmla="*/ 1445079 h 1445079"/>
            <a:gd name="connsiteX3" fmla="*/ 1469403 w 3971925"/>
            <a:gd name="connsiteY3" fmla="*/ 1419226 h 1445079"/>
            <a:gd name="connsiteX4" fmla="*/ 1714500 w 3971925"/>
            <a:gd name="connsiteY4" fmla="*/ 1292679 h 1445079"/>
            <a:gd name="connsiteX5" fmla="*/ 1800225 w 3971925"/>
            <a:gd name="connsiteY5" fmla="*/ 1149804 h 1445079"/>
            <a:gd name="connsiteX6" fmla="*/ 2019300 w 3971925"/>
            <a:gd name="connsiteY6" fmla="*/ 1121229 h 1445079"/>
            <a:gd name="connsiteX7" fmla="*/ 2057400 w 3971925"/>
            <a:gd name="connsiteY7" fmla="*/ 1054554 h 1445079"/>
            <a:gd name="connsiteX8" fmla="*/ 3043002 w 3971925"/>
            <a:gd name="connsiteY8" fmla="*/ 1045029 h 1445079"/>
            <a:gd name="connsiteX9" fmla="*/ 3127452 w 3971925"/>
            <a:gd name="connsiteY9" fmla="*/ 1099457 h 1445079"/>
            <a:gd name="connsiteX10" fmla="*/ 3188628 w 3971925"/>
            <a:gd name="connsiteY10" fmla="*/ 1174298 h 1445079"/>
            <a:gd name="connsiteX11" fmla="*/ 3274155 w 3971925"/>
            <a:gd name="connsiteY11" fmla="*/ 1261385 h 1445079"/>
            <a:gd name="connsiteX12" fmla="*/ 3799002 w 3971925"/>
            <a:gd name="connsiteY12" fmla="*/ 1266825 h 1445079"/>
            <a:gd name="connsiteX13" fmla="*/ 3779072 w 3971925"/>
            <a:gd name="connsiteY13" fmla="*/ 1291318 h 1445079"/>
            <a:gd name="connsiteX14" fmla="*/ 3790950 w 3971925"/>
            <a:gd name="connsiteY14" fmla="*/ 1302204 h 1445079"/>
            <a:gd name="connsiteX15" fmla="*/ 3790950 w 3971925"/>
            <a:gd name="connsiteY15" fmla="*/ 1359354 h 1445079"/>
            <a:gd name="connsiteX16" fmla="*/ 3971925 w 3971925"/>
            <a:gd name="connsiteY16" fmla="*/ 1349829 h 1445079"/>
            <a:gd name="connsiteX17" fmla="*/ 3962400 w 3971925"/>
            <a:gd name="connsiteY17" fmla="*/ 349704 h 1445079"/>
            <a:gd name="connsiteX18" fmla="*/ 3810000 w 3971925"/>
            <a:gd name="connsiteY18" fmla="*/ 349704 h 1445079"/>
            <a:gd name="connsiteX19" fmla="*/ 3810000 w 3971925"/>
            <a:gd name="connsiteY19" fmla="*/ 263979 h 1445079"/>
            <a:gd name="connsiteX20" fmla="*/ 3733800 w 3971925"/>
            <a:gd name="connsiteY20" fmla="*/ 187779 h 1445079"/>
            <a:gd name="connsiteX21" fmla="*/ 3714750 w 3971925"/>
            <a:gd name="connsiteY21" fmla="*/ 178254 h 1445079"/>
            <a:gd name="connsiteX22" fmla="*/ 3638550 w 3971925"/>
            <a:gd name="connsiteY22" fmla="*/ 63954 h 1445079"/>
            <a:gd name="connsiteX23" fmla="*/ 3020125 w 3971925"/>
            <a:gd name="connsiteY23" fmla="*/ 0 h 1445079"/>
            <a:gd name="connsiteX24" fmla="*/ 2038350 w 3971925"/>
            <a:gd name="connsiteY24" fmla="*/ 6804 h 1445079"/>
            <a:gd name="connsiteX25" fmla="*/ 1971675 w 3971925"/>
            <a:gd name="connsiteY25" fmla="*/ 73479 h 1445079"/>
            <a:gd name="connsiteX26" fmla="*/ 1762125 w 3971925"/>
            <a:gd name="connsiteY26" fmla="*/ 121104 h 1445079"/>
            <a:gd name="connsiteX27" fmla="*/ 1647825 w 3971925"/>
            <a:gd name="connsiteY27" fmla="*/ 321129 h 1445079"/>
            <a:gd name="connsiteX28" fmla="*/ 1352550 w 3971925"/>
            <a:gd name="connsiteY28" fmla="*/ 359229 h 1445079"/>
            <a:gd name="connsiteX29" fmla="*/ 352425 w 3971925"/>
            <a:gd name="connsiteY29" fmla="*/ 359229 h 1445079"/>
            <a:gd name="connsiteX30" fmla="*/ 219075 w 3971925"/>
            <a:gd name="connsiteY30" fmla="*/ 273504 h 1445079"/>
            <a:gd name="connsiteX31" fmla="*/ 0 w 3971925"/>
            <a:gd name="connsiteY31" fmla="*/ 273504 h 1445079"/>
            <a:gd name="connsiteX32" fmla="*/ 9525 w 3971925"/>
            <a:gd name="connsiteY32" fmla="*/ 1378404 h 1445079"/>
            <a:gd name="connsiteX0" fmla="*/ 9525 w 3971925"/>
            <a:gd name="connsiteY0" fmla="*/ 1378404 h 1445079"/>
            <a:gd name="connsiteX1" fmla="*/ 209550 w 3971925"/>
            <a:gd name="connsiteY1" fmla="*/ 1368879 h 1445079"/>
            <a:gd name="connsiteX2" fmla="*/ 333375 w 3971925"/>
            <a:gd name="connsiteY2" fmla="*/ 1445079 h 1445079"/>
            <a:gd name="connsiteX3" fmla="*/ 1469403 w 3971925"/>
            <a:gd name="connsiteY3" fmla="*/ 1419226 h 1445079"/>
            <a:gd name="connsiteX4" fmla="*/ 1714500 w 3971925"/>
            <a:gd name="connsiteY4" fmla="*/ 1292679 h 1445079"/>
            <a:gd name="connsiteX5" fmla="*/ 1800225 w 3971925"/>
            <a:gd name="connsiteY5" fmla="*/ 1149804 h 1445079"/>
            <a:gd name="connsiteX6" fmla="*/ 2019300 w 3971925"/>
            <a:gd name="connsiteY6" fmla="*/ 1121229 h 1445079"/>
            <a:gd name="connsiteX7" fmla="*/ 2057400 w 3971925"/>
            <a:gd name="connsiteY7" fmla="*/ 1054554 h 1445079"/>
            <a:gd name="connsiteX8" fmla="*/ 3043002 w 3971925"/>
            <a:gd name="connsiteY8" fmla="*/ 1045029 h 1445079"/>
            <a:gd name="connsiteX9" fmla="*/ 3127452 w 3971925"/>
            <a:gd name="connsiteY9" fmla="*/ 1099457 h 1445079"/>
            <a:gd name="connsiteX10" fmla="*/ 3188628 w 3971925"/>
            <a:gd name="connsiteY10" fmla="*/ 1174298 h 1445079"/>
            <a:gd name="connsiteX11" fmla="*/ 3274155 w 3971925"/>
            <a:gd name="connsiteY11" fmla="*/ 1261385 h 1445079"/>
            <a:gd name="connsiteX12" fmla="*/ 3799002 w 3971925"/>
            <a:gd name="connsiteY12" fmla="*/ 1266825 h 1445079"/>
            <a:gd name="connsiteX13" fmla="*/ 3779072 w 3971925"/>
            <a:gd name="connsiteY13" fmla="*/ 1291318 h 1445079"/>
            <a:gd name="connsiteX14" fmla="*/ 3790950 w 3971925"/>
            <a:gd name="connsiteY14" fmla="*/ 1302204 h 1445079"/>
            <a:gd name="connsiteX15" fmla="*/ 3790950 w 3971925"/>
            <a:gd name="connsiteY15" fmla="*/ 1359354 h 1445079"/>
            <a:gd name="connsiteX16" fmla="*/ 3971925 w 3971925"/>
            <a:gd name="connsiteY16" fmla="*/ 1349829 h 1445079"/>
            <a:gd name="connsiteX17" fmla="*/ 3962400 w 3971925"/>
            <a:gd name="connsiteY17" fmla="*/ 349704 h 1445079"/>
            <a:gd name="connsiteX18" fmla="*/ 3810000 w 3971925"/>
            <a:gd name="connsiteY18" fmla="*/ 349704 h 1445079"/>
            <a:gd name="connsiteX19" fmla="*/ 3810000 w 3971925"/>
            <a:gd name="connsiteY19" fmla="*/ 263979 h 1445079"/>
            <a:gd name="connsiteX20" fmla="*/ 3733800 w 3971925"/>
            <a:gd name="connsiteY20" fmla="*/ 187779 h 1445079"/>
            <a:gd name="connsiteX21" fmla="*/ 3714750 w 3971925"/>
            <a:gd name="connsiteY21" fmla="*/ 178254 h 1445079"/>
            <a:gd name="connsiteX22" fmla="*/ 3076196 w 3971925"/>
            <a:gd name="connsiteY22" fmla="*/ 70758 h 1445079"/>
            <a:gd name="connsiteX23" fmla="*/ 3020125 w 3971925"/>
            <a:gd name="connsiteY23" fmla="*/ 0 h 1445079"/>
            <a:gd name="connsiteX24" fmla="*/ 2038350 w 3971925"/>
            <a:gd name="connsiteY24" fmla="*/ 6804 h 1445079"/>
            <a:gd name="connsiteX25" fmla="*/ 1971675 w 3971925"/>
            <a:gd name="connsiteY25" fmla="*/ 73479 h 1445079"/>
            <a:gd name="connsiteX26" fmla="*/ 1762125 w 3971925"/>
            <a:gd name="connsiteY26" fmla="*/ 121104 h 1445079"/>
            <a:gd name="connsiteX27" fmla="*/ 1647825 w 3971925"/>
            <a:gd name="connsiteY27" fmla="*/ 321129 h 1445079"/>
            <a:gd name="connsiteX28" fmla="*/ 1352550 w 3971925"/>
            <a:gd name="connsiteY28" fmla="*/ 359229 h 1445079"/>
            <a:gd name="connsiteX29" fmla="*/ 352425 w 3971925"/>
            <a:gd name="connsiteY29" fmla="*/ 359229 h 1445079"/>
            <a:gd name="connsiteX30" fmla="*/ 219075 w 3971925"/>
            <a:gd name="connsiteY30" fmla="*/ 273504 h 1445079"/>
            <a:gd name="connsiteX31" fmla="*/ 0 w 3971925"/>
            <a:gd name="connsiteY31" fmla="*/ 273504 h 1445079"/>
            <a:gd name="connsiteX32" fmla="*/ 9525 w 3971925"/>
            <a:gd name="connsiteY32" fmla="*/ 1378404 h 1445079"/>
            <a:gd name="connsiteX0" fmla="*/ 9525 w 3971925"/>
            <a:gd name="connsiteY0" fmla="*/ 1378404 h 1445079"/>
            <a:gd name="connsiteX1" fmla="*/ 209550 w 3971925"/>
            <a:gd name="connsiteY1" fmla="*/ 1368879 h 1445079"/>
            <a:gd name="connsiteX2" fmla="*/ 333375 w 3971925"/>
            <a:gd name="connsiteY2" fmla="*/ 1445079 h 1445079"/>
            <a:gd name="connsiteX3" fmla="*/ 1469403 w 3971925"/>
            <a:gd name="connsiteY3" fmla="*/ 1419226 h 1445079"/>
            <a:gd name="connsiteX4" fmla="*/ 1714500 w 3971925"/>
            <a:gd name="connsiteY4" fmla="*/ 1292679 h 1445079"/>
            <a:gd name="connsiteX5" fmla="*/ 1800225 w 3971925"/>
            <a:gd name="connsiteY5" fmla="*/ 1149804 h 1445079"/>
            <a:gd name="connsiteX6" fmla="*/ 2019300 w 3971925"/>
            <a:gd name="connsiteY6" fmla="*/ 1121229 h 1445079"/>
            <a:gd name="connsiteX7" fmla="*/ 2057400 w 3971925"/>
            <a:gd name="connsiteY7" fmla="*/ 1054554 h 1445079"/>
            <a:gd name="connsiteX8" fmla="*/ 3043002 w 3971925"/>
            <a:gd name="connsiteY8" fmla="*/ 1045029 h 1445079"/>
            <a:gd name="connsiteX9" fmla="*/ 3127452 w 3971925"/>
            <a:gd name="connsiteY9" fmla="*/ 1099457 h 1445079"/>
            <a:gd name="connsiteX10" fmla="*/ 3188628 w 3971925"/>
            <a:gd name="connsiteY10" fmla="*/ 1174298 h 1445079"/>
            <a:gd name="connsiteX11" fmla="*/ 3274155 w 3971925"/>
            <a:gd name="connsiteY11" fmla="*/ 1261385 h 1445079"/>
            <a:gd name="connsiteX12" fmla="*/ 3799002 w 3971925"/>
            <a:gd name="connsiteY12" fmla="*/ 1266825 h 1445079"/>
            <a:gd name="connsiteX13" fmla="*/ 3779072 w 3971925"/>
            <a:gd name="connsiteY13" fmla="*/ 1291318 h 1445079"/>
            <a:gd name="connsiteX14" fmla="*/ 3790950 w 3971925"/>
            <a:gd name="connsiteY14" fmla="*/ 1302204 h 1445079"/>
            <a:gd name="connsiteX15" fmla="*/ 3790950 w 3971925"/>
            <a:gd name="connsiteY15" fmla="*/ 1359354 h 1445079"/>
            <a:gd name="connsiteX16" fmla="*/ 3971925 w 3971925"/>
            <a:gd name="connsiteY16" fmla="*/ 1349829 h 1445079"/>
            <a:gd name="connsiteX17" fmla="*/ 3962400 w 3971925"/>
            <a:gd name="connsiteY17" fmla="*/ 349704 h 1445079"/>
            <a:gd name="connsiteX18" fmla="*/ 3810000 w 3971925"/>
            <a:gd name="connsiteY18" fmla="*/ 349704 h 1445079"/>
            <a:gd name="connsiteX19" fmla="*/ 3810000 w 3971925"/>
            <a:gd name="connsiteY19" fmla="*/ 263979 h 1445079"/>
            <a:gd name="connsiteX20" fmla="*/ 3733800 w 3971925"/>
            <a:gd name="connsiteY20" fmla="*/ 187779 h 1445079"/>
            <a:gd name="connsiteX21" fmla="*/ 3118520 w 3971925"/>
            <a:gd name="connsiteY21" fmla="*/ 157843 h 1445079"/>
            <a:gd name="connsiteX22" fmla="*/ 3076196 w 3971925"/>
            <a:gd name="connsiteY22" fmla="*/ 70758 h 1445079"/>
            <a:gd name="connsiteX23" fmla="*/ 3020125 w 3971925"/>
            <a:gd name="connsiteY23" fmla="*/ 0 h 1445079"/>
            <a:gd name="connsiteX24" fmla="*/ 2038350 w 3971925"/>
            <a:gd name="connsiteY24" fmla="*/ 6804 h 1445079"/>
            <a:gd name="connsiteX25" fmla="*/ 1971675 w 3971925"/>
            <a:gd name="connsiteY25" fmla="*/ 73479 h 1445079"/>
            <a:gd name="connsiteX26" fmla="*/ 1762125 w 3971925"/>
            <a:gd name="connsiteY26" fmla="*/ 121104 h 1445079"/>
            <a:gd name="connsiteX27" fmla="*/ 1647825 w 3971925"/>
            <a:gd name="connsiteY27" fmla="*/ 321129 h 1445079"/>
            <a:gd name="connsiteX28" fmla="*/ 1352550 w 3971925"/>
            <a:gd name="connsiteY28" fmla="*/ 359229 h 1445079"/>
            <a:gd name="connsiteX29" fmla="*/ 352425 w 3971925"/>
            <a:gd name="connsiteY29" fmla="*/ 359229 h 1445079"/>
            <a:gd name="connsiteX30" fmla="*/ 219075 w 3971925"/>
            <a:gd name="connsiteY30" fmla="*/ 273504 h 1445079"/>
            <a:gd name="connsiteX31" fmla="*/ 0 w 3971925"/>
            <a:gd name="connsiteY31" fmla="*/ 273504 h 1445079"/>
            <a:gd name="connsiteX32" fmla="*/ 9525 w 3971925"/>
            <a:gd name="connsiteY32" fmla="*/ 1378404 h 1445079"/>
            <a:gd name="connsiteX0" fmla="*/ 9525 w 3971925"/>
            <a:gd name="connsiteY0" fmla="*/ 1378404 h 1445079"/>
            <a:gd name="connsiteX1" fmla="*/ 209550 w 3971925"/>
            <a:gd name="connsiteY1" fmla="*/ 1368879 h 1445079"/>
            <a:gd name="connsiteX2" fmla="*/ 333375 w 3971925"/>
            <a:gd name="connsiteY2" fmla="*/ 1445079 h 1445079"/>
            <a:gd name="connsiteX3" fmla="*/ 1469403 w 3971925"/>
            <a:gd name="connsiteY3" fmla="*/ 1419226 h 1445079"/>
            <a:gd name="connsiteX4" fmla="*/ 1714500 w 3971925"/>
            <a:gd name="connsiteY4" fmla="*/ 1292679 h 1445079"/>
            <a:gd name="connsiteX5" fmla="*/ 1800225 w 3971925"/>
            <a:gd name="connsiteY5" fmla="*/ 1149804 h 1445079"/>
            <a:gd name="connsiteX6" fmla="*/ 2019300 w 3971925"/>
            <a:gd name="connsiteY6" fmla="*/ 1121229 h 1445079"/>
            <a:gd name="connsiteX7" fmla="*/ 2057400 w 3971925"/>
            <a:gd name="connsiteY7" fmla="*/ 1054554 h 1445079"/>
            <a:gd name="connsiteX8" fmla="*/ 3043002 w 3971925"/>
            <a:gd name="connsiteY8" fmla="*/ 1045029 h 1445079"/>
            <a:gd name="connsiteX9" fmla="*/ 3127452 w 3971925"/>
            <a:gd name="connsiteY9" fmla="*/ 1099457 h 1445079"/>
            <a:gd name="connsiteX10" fmla="*/ 3188628 w 3971925"/>
            <a:gd name="connsiteY10" fmla="*/ 1174298 h 1445079"/>
            <a:gd name="connsiteX11" fmla="*/ 3274155 w 3971925"/>
            <a:gd name="connsiteY11" fmla="*/ 1261385 h 1445079"/>
            <a:gd name="connsiteX12" fmla="*/ 3799002 w 3971925"/>
            <a:gd name="connsiteY12" fmla="*/ 1266825 h 1445079"/>
            <a:gd name="connsiteX13" fmla="*/ 3779072 w 3971925"/>
            <a:gd name="connsiteY13" fmla="*/ 1291318 h 1445079"/>
            <a:gd name="connsiteX14" fmla="*/ 3790950 w 3971925"/>
            <a:gd name="connsiteY14" fmla="*/ 1302204 h 1445079"/>
            <a:gd name="connsiteX15" fmla="*/ 3790950 w 3971925"/>
            <a:gd name="connsiteY15" fmla="*/ 1359354 h 1445079"/>
            <a:gd name="connsiteX16" fmla="*/ 3971925 w 3971925"/>
            <a:gd name="connsiteY16" fmla="*/ 1349829 h 1445079"/>
            <a:gd name="connsiteX17" fmla="*/ 3962400 w 3971925"/>
            <a:gd name="connsiteY17" fmla="*/ 349704 h 1445079"/>
            <a:gd name="connsiteX18" fmla="*/ 3810000 w 3971925"/>
            <a:gd name="connsiteY18" fmla="*/ 349704 h 1445079"/>
            <a:gd name="connsiteX19" fmla="*/ 3810000 w 3971925"/>
            <a:gd name="connsiteY19" fmla="*/ 263979 h 1445079"/>
            <a:gd name="connsiteX20" fmla="*/ 3733800 w 3971925"/>
            <a:gd name="connsiteY20" fmla="*/ 187779 h 1445079"/>
            <a:gd name="connsiteX21" fmla="*/ 3118520 w 3971925"/>
            <a:gd name="connsiteY21" fmla="*/ 157843 h 1445079"/>
            <a:gd name="connsiteX22" fmla="*/ 3130399 w 3971925"/>
            <a:gd name="connsiteY22" fmla="*/ 97972 h 1445079"/>
            <a:gd name="connsiteX23" fmla="*/ 3020125 w 3971925"/>
            <a:gd name="connsiteY23" fmla="*/ 0 h 1445079"/>
            <a:gd name="connsiteX24" fmla="*/ 2038350 w 3971925"/>
            <a:gd name="connsiteY24" fmla="*/ 6804 h 1445079"/>
            <a:gd name="connsiteX25" fmla="*/ 1971675 w 3971925"/>
            <a:gd name="connsiteY25" fmla="*/ 73479 h 1445079"/>
            <a:gd name="connsiteX26" fmla="*/ 1762125 w 3971925"/>
            <a:gd name="connsiteY26" fmla="*/ 121104 h 1445079"/>
            <a:gd name="connsiteX27" fmla="*/ 1647825 w 3971925"/>
            <a:gd name="connsiteY27" fmla="*/ 321129 h 1445079"/>
            <a:gd name="connsiteX28" fmla="*/ 1352550 w 3971925"/>
            <a:gd name="connsiteY28" fmla="*/ 359229 h 1445079"/>
            <a:gd name="connsiteX29" fmla="*/ 352425 w 3971925"/>
            <a:gd name="connsiteY29" fmla="*/ 359229 h 1445079"/>
            <a:gd name="connsiteX30" fmla="*/ 219075 w 3971925"/>
            <a:gd name="connsiteY30" fmla="*/ 273504 h 1445079"/>
            <a:gd name="connsiteX31" fmla="*/ 0 w 3971925"/>
            <a:gd name="connsiteY31" fmla="*/ 273504 h 1445079"/>
            <a:gd name="connsiteX32" fmla="*/ 9525 w 3971925"/>
            <a:gd name="connsiteY32" fmla="*/ 1378404 h 1445079"/>
            <a:gd name="connsiteX0" fmla="*/ 9525 w 3971925"/>
            <a:gd name="connsiteY0" fmla="*/ 1378404 h 1445079"/>
            <a:gd name="connsiteX1" fmla="*/ 209550 w 3971925"/>
            <a:gd name="connsiteY1" fmla="*/ 1368879 h 1445079"/>
            <a:gd name="connsiteX2" fmla="*/ 333375 w 3971925"/>
            <a:gd name="connsiteY2" fmla="*/ 1445079 h 1445079"/>
            <a:gd name="connsiteX3" fmla="*/ 1469403 w 3971925"/>
            <a:gd name="connsiteY3" fmla="*/ 1419226 h 1445079"/>
            <a:gd name="connsiteX4" fmla="*/ 1714500 w 3971925"/>
            <a:gd name="connsiteY4" fmla="*/ 1292679 h 1445079"/>
            <a:gd name="connsiteX5" fmla="*/ 1800225 w 3971925"/>
            <a:gd name="connsiteY5" fmla="*/ 1149804 h 1445079"/>
            <a:gd name="connsiteX6" fmla="*/ 2019300 w 3971925"/>
            <a:gd name="connsiteY6" fmla="*/ 1121229 h 1445079"/>
            <a:gd name="connsiteX7" fmla="*/ 2057400 w 3971925"/>
            <a:gd name="connsiteY7" fmla="*/ 1054554 h 1445079"/>
            <a:gd name="connsiteX8" fmla="*/ 3043002 w 3971925"/>
            <a:gd name="connsiteY8" fmla="*/ 1045029 h 1445079"/>
            <a:gd name="connsiteX9" fmla="*/ 3127452 w 3971925"/>
            <a:gd name="connsiteY9" fmla="*/ 1099457 h 1445079"/>
            <a:gd name="connsiteX10" fmla="*/ 3188628 w 3971925"/>
            <a:gd name="connsiteY10" fmla="*/ 1174298 h 1445079"/>
            <a:gd name="connsiteX11" fmla="*/ 3274155 w 3971925"/>
            <a:gd name="connsiteY11" fmla="*/ 1261385 h 1445079"/>
            <a:gd name="connsiteX12" fmla="*/ 3799002 w 3971925"/>
            <a:gd name="connsiteY12" fmla="*/ 1266825 h 1445079"/>
            <a:gd name="connsiteX13" fmla="*/ 3779072 w 3971925"/>
            <a:gd name="connsiteY13" fmla="*/ 1291318 h 1445079"/>
            <a:gd name="connsiteX14" fmla="*/ 3790950 w 3971925"/>
            <a:gd name="connsiteY14" fmla="*/ 1302204 h 1445079"/>
            <a:gd name="connsiteX15" fmla="*/ 3790950 w 3971925"/>
            <a:gd name="connsiteY15" fmla="*/ 1359354 h 1445079"/>
            <a:gd name="connsiteX16" fmla="*/ 3971925 w 3971925"/>
            <a:gd name="connsiteY16" fmla="*/ 1349829 h 1445079"/>
            <a:gd name="connsiteX17" fmla="*/ 3962400 w 3971925"/>
            <a:gd name="connsiteY17" fmla="*/ 349704 h 1445079"/>
            <a:gd name="connsiteX18" fmla="*/ 3810000 w 3971925"/>
            <a:gd name="connsiteY18" fmla="*/ 349704 h 1445079"/>
            <a:gd name="connsiteX19" fmla="*/ 3810000 w 3971925"/>
            <a:gd name="connsiteY19" fmla="*/ 263979 h 1445079"/>
            <a:gd name="connsiteX20" fmla="*/ 3733800 w 3971925"/>
            <a:gd name="connsiteY20" fmla="*/ 187779 h 1445079"/>
            <a:gd name="connsiteX21" fmla="*/ 3274352 w 3971925"/>
            <a:gd name="connsiteY21" fmla="*/ 253094 h 1445079"/>
            <a:gd name="connsiteX22" fmla="*/ 3130399 w 3971925"/>
            <a:gd name="connsiteY22" fmla="*/ 97972 h 1445079"/>
            <a:gd name="connsiteX23" fmla="*/ 3020125 w 3971925"/>
            <a:gd name="connsiteY23" fmla="*/ 0 h 1445079"/>
            <a:gd name="connsiteX24" fmla="*/ 2038350 w 3971925"/>
            <a:gd name="connsiteY24" fmla="*/ 6804 h 1445079"/>
            <a:gd name="connsiteX25" fmla="*/ 1971675 w 3971925"/>
            <a:gd name="connsiteY25" fmla="*/ 73479 h 1445079"/>
            <a:gd name="connsiteX26" fmla="*/ 1762125 w 3971925"/>
            <a:gd name="connsiteY26" fmla="*/ 121104 h 1445079"/>
            <a:gd name="connsiteX27" fmla="*/ 1647825 w 3971925"/>
            <a:gd name="connsiteY27" fmla="*/ 321129 h 1445079"/>
            <a:gd name="connsiteX28" fmla="*/ 1352550 w 3971925"/>
            <a:gd name="connsiteY28" fmla="*/ 359229 h 1445079"/>
            <a:gd name="connsiteX29" fmla="*/ 352425 w 3971925"/>
            <a:gd name="connsiteY29" fmla="*/ 359229 h 1445079"/>
            <a:gd name="connsiteX30" fmla="*/ 219075 w 3971925"/>
            <a:gd name="connsiteY30" fmla="*/ 273504 h 1445079"/>
            <a:gd name="connsiteX31" fmla="*/ 0 w 3971925"/>
            <a:gd name="connsiteY31" fmla="*/ 273504 h 1445079"/>
            <a:gd name="connsiteX32" fmla="*/ 9525 w 3971925"/>
            <a:gd name="connsiteY32" fmla="*/ 1378404 h 1445079"/>
            <a:gd name="connsiteX0" fmla="*/ 9525 w 3971925"/>
            <a:gd name="connsiteY0" fmla="*/ 1378404 h 1445079"/>
            <a:gd name="connsiteX1" fmla="*/ 209550 w 3971925"/>
            <a:gd name="connsiteY1" fmla="*/ 1368879 h 1445079"/>
            <a:gd name="connsiteX2" fmla="*/ 333375 w 3971925"/>
            <a:gd name="connsiteY2" fmla="*/ 1445079 h 1445079"/>
            <a:gd name="connsiteX3" fmla="*/ 1469403 w 3971925"/>
            <a:gd name="connsiteY3" fmla="*/ 1419226 h 1445079"/>
            <a:gd name="connsiteX4" fmla="*/ 1714500 w 3971925"/>
            <a:gd name="connsiteY4" fmla="*/ 1292679 h 1445079"/>
            <a:gd name="connsiteX5" fmla="*/ 1800225 w 3971925"/>
            <a:gd name="connsiteY5" fmla="*/ 1149804 h 1445079"/>
            <a:gd name="connsiteX6" fmla="*/ 2019300 w 3971925"/>
            <a:gd name="connsiteY6" fmla="*/ 1121229 h 1445079"/>
            <a:gd name="connsiteX7" fmla="*/ 2057400 w 3971925"/>
            <a:gd name="connsiteY7" fmla="*/ 1054554 h 1445079"/>
            <a:gd name="connsiteX8" fmla="*/ 3043002 w 3971925"/>
            <a:gd name="connsiteY8" fmla="*/ 1045029 h 1445079"/>
            <a:gd name="connsiteX9" fmla="*/ 3127452 w 3971925"/>
            <a:gd name="connsiteY9" fmla="*/ 1099457 h 1445079"/>
            <a:gd name="connsiteX10" fmla="*/ 3188628 w 3971925"/>
            <a:gd name="connsiteY10" fmla="*/ 1174298 h 1445079"/>
            <a:gd name="connsiteX11" fmla="*/ 3274155 w 3971925"/>
            <a:gd name="connsiteY11" fmla="*/ 1261385 h 1445079"/>
            <a:gd name="connsiteX12" fmla="*/ 3799002 w 3971925"/>
            <a:gd name="connsiteY12" fmla="*/ 1266825 h 1445079"/>
            <a:gd name="connsiteX13" fmla="*/ 3779072 w 3971925"/>
            <a:gd name="connsiteY13" fmla="*/ 1291318 h 1445079"/>
            <a:gd name="connsiteX14" fmla="*/ 3790950 w 3971925"/>
            <a:gd name="connsiteY14" fmla="*/ 1302204 h 1445079"/>
            <a:gd name="connsiteX15" fmla="*/ 3790950 w 3971925"/>
            <a:gd name="connsiteY15" fmla="*/ 1359354 h 1445079"/>
            <a:gd name="connsiteX16" fmla="*/ 3971925 w 3971925"/>
            <a:gd name="connsiteY16" fmla="*/ 1349829 h 1445079"/>
            <a:gd name="connsiteX17" fmla="*/ 3962400 w 3971925"/>
            <a:gd name="connsiteY17" fmla="*/ 349704 h 1445079"/>
            <a:gd name="connsiteX18" fmla="*/ 3810000 w 3971925"/>
            <a:gd name="connsiteY18" fmla="*/ 349704 h 1445079"/>
            <a:gd name="connsiteX19" fmla="*/ 3810000 w 3971925"/>
            <a:gd name="connsiteY19" fmla="*/ 263979 h 1445079"/>
            <a:gd name="connsiteX20" fmla="*/ 3340830 w 3971925"/>
            <a:gd name="connsiteY20" fmla="*/ 289834 h 1445079"/>
            <a:gd name="connsiteX21" fmla="*/ 3274352 w 3971925"/>
            <a:gd name="connsiteY21" fmla="*/ 253094 h 1445079"/>
            <a:gd name="connsiteX22" fmla="*/ 3130399 w 3971925"/>
            <a:gd name="connsiteY22" fmla="*/ 97972 h 1445079"/>
            <a:gd name="connsiteX23" fmla="*/ 3020125 w 3971925"/>
            <a:gd name="connsiteY23" fmla="*/ 0 h 1445079"/>
            <a:gd name="connsiteX24" fmla="*/ 2038350 w 3971925"/>
            <a:gd name="connsiteY24" fmla="*/ 6804 h 1445079"/>
            <a:gd name="connsiteX25" fmla="*/ 1971675 w 3971925"/>
            <a:gd name="connsiteY25" fmla="*/ 73479 h 1445079"/>
            <a:gd name="connsiteX26" fmla="*/ 1762125 w 3971925"/>
            <a:gd name="connsiteY26" fmla="*/ 121104 h 1445079"/>
            <a:gd name="connsiteX27" fmla="*/ 1647825 w 3971925"/>
            <a:gd name="connsiteY27" fmla="*/ 321129 h 1445079"/>
            <a:gd name="connsiteX28" fmla="*/ 1352550 w 3971925"/>
            <a:gd name="connsiteY28" fmla="*/ 359229 h 1445079"/>
            <a:gd name="connsiteX29" fmla="*/ 352425 w 3971925"/>
            <a:gd name="connsiteY29" fmla="*/ 359229 h 1445079"/>
            <a:gd name="connsiteX30" fmla="*/ 219075 w 3971925"/>
            <a:gd name="connsiteY30" fmla="*/ 273504 h 1445079"/>
            <a:gd name="connsiteX31" fmla="*/ 0 w 3971925"/>
            <a:gd name="connsiteY31" fmla="*/ 273504 h 1445079"/>
            <a:gd name="connsiteX32" fmla="*/ 9525 w 3971925"/>
            <a:gd name="connsiteY32" fmla="*/ 1378404 h 1445079"/>
            <a:gd name="connsiteX0" fmla="*/ 9525 w 3971925"/>
            <a:gd name="connsiteY0" fmla="*/ 1378404 h 1445079"/>
            <a:gd name="connsiteX1" fmla="*/ 209550 w 3971925"/>
            <a:gd name="connsiteY1" fmla="*/ 1368879 h 1445079"/>
            <a:gd name="connsiteX2" fmla="*/ 333375 w 3971925"/>
            <a:gd name="connsiteY2" fmla="*/ 1445079 h 1445079"/>
            <a:gd name="connsiteX3" fmla="*/ 1469403 w 3971925"/>
            <a:gd name="connsiteY3" fmla="*/ 1419226 h 1445079"/>
            <a:gd name="connsiteX4" fmla="*/ 1714500 w 3971925"/>
            <a:gd name="connsiteY4" fmla="*/ 1292679 h 1445079"/>
            <a:gd name="connsiteX5" fmla="*/ 1800225 w 3971925"/>
            <a:gd name="connsiteY5" fmla="*/ 1149804 h 1445079"/>
            <a:gd name="connsiteX6" fmla="*/ 2019300 w 3971925"/>
            <a:gd name="connsiteY6" fmla="*/ 1121229 h 1445079"/>
            <a:gd name="connsiteX7" fmla="*/ 2057400 w 3971925"/>
            <a:gd name="connsiteY7" fmla="*/ 1054554 h 1445079"/>
            <a:gd name="connsiteX8" fmla="*/ 3043002 w 3971925"/>
            <a:gd name="connsiteY8" fmla="*/ 1045029 h 1445079"/>
            <a:gd name="connsiteX9" fmla="*/ 3127452 w 3971925"/>
            <a:gd name="connsiteY9" fmla="*/ 1099457 h 1445079"/>
            <a:gd name="connsiteX10" fmla="*/ 3188628 w 3971925"/>
            <a:gd name="connsiteY10" fmla="*/ 1174298 h 1445079"/>
            <a:gd name="connsiteX11" fmla="*/ 3274155 w 3971925"/>
            <a:gd name="connsiteY11" fmla="*/ 1261385 h 1445079"/>
            <a:gd name="connsiteX12" fmla="*/ 3799002 w 3971925"/>
            <a:gd name="connsiteY12" fmla="*/ 1266825 h 1445079"/>
            <a:gd name="connsiteX13" fmla="*/ 3779072 w 3971925"/>
            <a:gd name="connsiteY13" fmla="*/ 1291318 h 1445079"/>
            <a:gd name="connsiteX14" fmla="*/ 3790950 w 3971925"/>
            <a:gd name="connsiteY14" fmla="*/ 1302204 h 1445079"/>
            <a:gd name="connsiteX15" fmla="*/ 3790950 w 3971925"/>
            <a:gd name="connsiteY15" fmla="*/ 1359354 h 1445079"/>
            <a:gd name="connsiteX16" fmla="*/ 3971925 w 3971925"/>
            <a:gd name="connsiteY16" fmla="*/ 1349829 h 1445079"/>
            <a:gd name="connsiteX17" fmla="*/ 3962400 w 3971925"/>
            <a:gd name="connsiteY17" fmla="*/ 349704 h 1445079"/>
            <a:gd name="connsiteX18" fmla="*/ 3810000 w 3971925"/>
            <a:gd name="connsiteY18" fmla="*/ 349704 h 1445079"/>
            <a:gd name="connsiteX19" fmla="*/ 3796449 w 3971925"/>
            <a:gd name="connsiteY19" fmla="*/ 284390 h 1445079"/>
            <a:gd name="connsiteX20" fmla="*/ 3340830 w 3971925"/>
            <a:gd name="connsiteY20" fmla="*/ 289834 h 1445079"/>
            <a:gd name="connsiteX21" fmla="*/ 3274352 w 3971925"/>
            <a:gd name="connsiteY21" fmla="*/ 253094 h 1445079"/>
            <a:gd name="connsiteX22" fmla="*/ 3130399 w 3971925"/>
            <a:gd name="connsiteY22" fmla="*/ 97972 h 1445079"/>
            <a:gd name="connsiteX23" fmla="*/ 3020125 w 3971925"/>
            <a:gd name="connsiteY23" fmla="*/ 0 h 1445079"/>
            <a:gd name="connsiteX24" fmla="*/ 2038350 w 3971925"/>
            <a:gd name="connsiteY24" fmla="*/ 6804 h 1445079"/>
            <a:gd name="connsiteX25" fmla="*/ 1971675 w 3971925"/>
            <a:gd name="connsiteY25" fmla="*/ 73479 h 1445079"/>
            <a:gd name="connsiteX26" fmla="*/ 1762125 w 3971925"/>
            <a:gd name="connsiteY26" fmla="*/ 121104 h 1445079"/>
            <a:gd name="connsiteX27" fmla="*/ 1647825 w 3971925"/>
            <a:gd name="connsiteY27" fmla="*/ 321129 h 1445079"/>
            <a:gd name="connsiteX28" fmla="*/ 1352550 w 3971925"/>
            <a:gd name="connsiteY28" fmla="*/ 359229 h 1445079"/>
            <a:gd name="connsiteX29" fmla="*/ 352425 w 3971925"/>
            <a:gd name="connsiteY29" fmla="*/ 359229 h 1445079"/>
            <a:gd name="connsiteX30" fmla="*/ 219075 w 3971925"/>
            <a:gd name="connsiteY30" fmla="*/ 273504 h 1445079"/>
            <a:gd name="connsiteX31" fmla="*/ 0 w 3971925"/>
            <a:gd name="connsiteY31" fmla="*/ 273504 h 1445079"/>
            <a:gd name="connsiteX32" fmla="*/ 9525 w 3971925"/>
            <a:gd name="connsiteY32" fmla="*/ 1378404 h 1445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971925" h="1445079">
              <a:moveTo>
                <a:pt x="9525" y="1378404"/>
              </a:moveTo>
              <a:lnTo>
                <a:pt x="209550" y="1368879"/>
              </a:lnTo>
              <a:lnTo>
                <a:pt x="333375" y="1445079"/>
              </a:lnTo>
              <a:lnTo>
                <a:pt x="1469403" y="1419226"/>
              </a:lnTo>
              <a:lnTo>
                <a:pt x="1714500" y="1292679"/>
              </a:lnTo>
              <a:lnTo>
                <a:pt x="1800225" y="1149804"/>
              </a:lnTo>
              <a:lnTo>
                <a:pt x="2019300" y="1121229"/>
              </a:lnTo>
              <a:lnTo>
                <a:pt x="2057400" y="1054554"/>
              </a:lnTo>
              <a:lnTo>
                <a:pt x="3043002" y="1045029"/>
              </a:lnTo>
              <a:lnTo>
                <a:pt x="3127452" y="1099457"/>
              </a:lnTo>
              <a:lnTo>
                <a:pt x="3188628" y="1174298"/>
              </a:lnTo>
              <a:lnTo>
                <a:pt x="3274155" y="1261385"/>
              </a:lnTo>
              <a:lnTo>
                <a:pt x="3799002" y="1266825"/>
              </a:lnTo>
              <a:lnTo>
                <a:pt x="3779072" y="1291318"/>
              </a:lnTo>
              <a:lnTo>
                <a:pt x="3790950" y="1302204"/>
              </a:lnTo>
              <a:lnTo>
                <a:pt x="3790950" y="1359354"/>
              </a:lnTo>
              <a:lnTo>
                <a:pt x="3971925" y="1349829"/>
              </a:lnTo>
              <a:lnTo>
                <a:pt x="3962400" y="349704"/>
              </a:lnTo>
              <a:lnTo>
                <a:pt x="3810000" y="349704"/>
              </a:lnTo>
              <a:lnTo>
                <a:pt x="3796449" y="284390"/>
              </a:lnTo>
              <a:lnTo>
                <a:pt x="3340830" y="289834"/>
              </a:lnTo>
              <a:lnTo>
                <a:pt x="3274352" y="253094"/>
              </a:lnTo>
              <a:lnTo>
                <a:pt x="3130399" y="97972"/>
              </a:lnTo>
              <a:lnTo>
                <a:pt x="3020125" y="0"/>
              </a:lnTo>
              <a:lnTo>
                <a:pt x="2038350" y="6804"/>
              </a:lnTo>
              <a:lnTo>
                <a:pt x="1971675" y="73479"/>
              </a:lnTo>
              <a:lnTo>
                <a:pt x="1762125" y="121104"/>
              </a:lnTo>
              <a:lnTo>
                <a:pt x="1647825" y="321129"/>
              </a:lnTo>
              <a:lnTo>
                <a:pt x="1352550" y="359229"/>
              </a:lnTo>
              <a:lnTo>
                <a:pt x="352425" y="359229"/>
              </a:lnTo>
              <a:lnTo>
                <a:pt x="219075" y="273504"/>
              </a:lnTo>
              <a:lnTo>
                <a:pt x="0" y="273504"/>
              </a:lnTo>
              <a:lnTo>
                <a:pt x="9525" y="1378404"/>
              </a:lnTo>
              <a:close/>
            </a:path>
          </a:pathLst>
        </a:custGeom>
        <a:solidFill xmlns:a="http://schemas.openxmlformats.org/drawingml/2006/main">
          <a:srgbClr val="FF0000"/>
        </a:solidFill>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nchor="ctr"/>
        <a:lstStyle xmlns:a="http://schemas.openxmlformats.org/drawingml/2006/main"/>
        <a:p xmlns:a="http://schemas.openxmlformats.org/drawingml/2006/main">
          <a:pPr algn="ctr"/>
          <a:r>
            <a:rPr lang="en-US" b="1">
              <a:solidFill>
                <a:sysClr val="windowText" lastClr="000000"/>
              </a:solidFill>
            </a:rPr>
            <a:t>NEBO</a:t>
          </a:r>
        </a:p>
      </cdr:txBody>
    </cdr:sp>
  </cdr:relSizeAnchor>
</c:userShapes>
</file>

<file path=ppt/drawings/drawing3.xml><?xml version="1.0" encoding="utf-8"?>
<c:userShapes xmlns:c="http://schemas.openxmlformats.org/drawingml/2006/chart">
  <cdr:relSizeAnchor xmlns:cdr="http://schemas.openxmlformats.org/drawingml/2006/chartDrawing">
    <cdr:from>
      <cdr:x>0.52604</cdr:x>
      <cdr:y>0.87443</cdr:y>
    </cdr:from>
    <cdr:to>
      <cdr:x>0.64688</cdr:x>
      <cdr:y>0.95406</cdr:y>
    </cdr:to>
    <cdr:sp macro="" textlink="">
      <cdr:nvSpPr>
        <cdr:cNvPr id="2" name="TextBox 1">
          <a:extLst xmlns:a="http://schemas.openxmlformats.org/drawingml/2006/main">
            <a:ext uri="{FF2B5EF4-FFF2-40B4-BE49-F238E27FC236}">
              <a16:creationId xmlns:a16="http://schemas.microsoft.com/office/drawing/2014/main" id="{9BBC5766-8756-4F97-8CD2-B178226BA02C}"/>
            </a:ext>
          </a:extLst>
        </cdr:cNvPr>
        <cdr:cNvSpPr txBox="1"/>
      </cdr:nvSpPr>
      <cdr:spPr>
        <a:xfrm xmlns:a="http://schemas.openxmlformats.org/drawingml/2006/main">
          <a:off x="2405063" y="2719389"/>
          <a:ext cx="552450" cy="2476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a:t>HOURS</a:t>
          </a:r>
        </a:p>
      </cdr:txBody>
    </cdr:sp>
  </cdr:relSizeAnchor>
  <cdr:relSizeAnchor xmlns:cdr="http://schemas.openxmlformats.org/drawingml/2006/chartDrawing">
    <cdr:from>
      <cdr:x>0.15</cdr:x>
      <cdr:y>0.4441</cdr:y>
    </cdr:from>
    <cdr:to>
      <cdr:x>0.9625</cdr:x>
      <cdr:y>0.79939</cdr:y>
    </cdr:to>
    <cdr:sp macro="" textlink="">
      <cdr:nvSpPr>
        <cdr:cNvPr id="3" name="Rectangle: Rounded Corners 2">
          <a:extLst xmlns:a="http://schemas.openxmlformats.org/drawingml/2006/main">
            <a:ext uri="{FF2B5EF4-FFF2-40B4-BE49-F238E27FC236}">
              <a16:creationId xmlns:a16="http://schemas.microsoft.com/office/drawing/2014/main" id="{1361F16A-9134-4DFA-9FAE-22C33ED6CE02}"/>
            </a:ext>
          </a:extLst>
        </cdr:cNvPr>
        <cdr:cNvSpPr/>
      </cdr:nvSpPr>
      <cdr:spPr>
        <a:xfrm xmlns:a="http://schemas.openxmlformats.org/drawingml/2006/main">
          <a:off x="685800" y="1381125"/>
          <a:ext cx="3714750" cy="1104900"/>
        </a:xfrm>
        <a:prstGeom xmlns:a="http://schemas.openxmlformats.org/drawingml/2006/main" prst="roundRect">
          <a:avLst/>
        </a:prstGeom>
        <a:solidFill xmlns:a="http://schemas.openxmlformats.org/drawingml/2006/main">
          <a:schemeClr val="accent2"/>
        </a:solidFill>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nchor="ctr"/>
        <a:lstStyle xmlns:a="http://schemas.openxmlformats.org/drawingml/2006/main"/>
        <a:p xmlns:a="http://schemas.openxmlformats.org/drawingml/2006/main">
          <a:pPr algn="ctr"/>
          <a:r>
            <a:rPr lang="en-US" sz="1200" b="1">
              <a:solidFill>
                <a:sysClr val="windowText" lastClr="000000"/>
              </a:solidFill>
            </a:rPr>
            <a:t>NEBO</a:t>
          </a:r>
        </a:p>
      </cdr:txBody>
    </cdr:sp>
  </cdr:relSizeAnchor>
  <cdr:relSizeAnchor xmlns:cdr="http://schemas.openxmlformats.org/drawingml/2006/chartDrawing">
    <cdr:from>
      <cdr:x>0.15417</cdr:x>
      <cdr:y>0.35222</cdr:y>
    </cdr:from>
    <cdr:to>
      <cdr:x>0.96042</cdr:x>
      <cdr:y>0.43798</cdr:y>
    </cdr:to>
    <cdr:sp macro="" textlink="">
      <cdr:nvSpPr>
        <cdr:cNvPr id="4" name="Freeform: Shape 3">
          <a:extLst xmlns:a="http://schemas.openxmlformats.org/drawingml/2006/main">
            <a:ext uri="{FF2B5EF4-FFF2-40B4-BE49-F238E27FC236}">
              <a16:creationId xmlns:a16="http://schemas.microsoft.com/office/drawing/2014/main" id="{A3346A48-224A-4808-8F1A-1E82FEDCEAC9}"/>
            </a:ext>
          </a:extLst>
        </cdr:cNvPr>
        <cdr:cNvSpPr/>
      </cdr:nvSpPr>
      <cdr:spPr>
        <a:xfrm xmlns:a="http://schemas.openxmlformats.org/drawingml/2006/main">
          <a:off x="704850" y="1095375"/>
          <a:ext cx="3686175" cy="266701"/>
        </a:xfrm>
        <a:custGeom xmlns:a="http://schemas.openxmlformats.org/drawingml/2006/main">
          <a:avLst/>
          <a:gdLst>
            <a:gd name="connsiteX0" fmla="*/ 0 w 5219700"/>
            <a:gd name="connsiteY0" fmla="*/ 95250 h 295275"/>
            <a:gd name="connsiteX1" fmla="*/ 247650 w 5219700"/>
            <a:gd name="connsiteY1" fmla="*/ 95250 h 295275"/>
            <a:gd name="connsiteX2" fmla="*/ 447675 w 5219700"/>
            <a:gd name="connsiteY2" fmla="*/ 190500 h 295275"/>
            <a:gd name="connsiteX3" fmla="*/ 1857375 w 5219700"/>
            <a:gd name="connsiteY3" fmla="*/ 190500 h 295275"/>
            <a:gd name="connsiteX4" fmla="*/ 2371725 w 5219700"/>
            <a:gd name="connsiteY4" fmla="*/ 0 h 295275"/>
            <a:gd name="connsiteX5" fmla="*/ 5219700 w 5219700"/>
            <a:gd name="connsiteY5" fmla="*/ 19050 h 295275"/>
            <a:gd name="connsiteX6" fmla="*/ 5210175 w 5219700"/>
            <a:gd name="connsiteY6" fmla="*/ 276225 h 295275"/>
            <a:gd name="connsiteX7" fmla="*/ 0 w 5219700"/>
            <a:gd name="connsiteY7" fmla="*/ 295275 h 295275"/>
            <a:gd name="connsiteX8" fmla="*/ 0 w 5219700"/>
            <a:gd name="connsiteY8" fmla="*/ 9525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00" h="295275">
              <a:moveTo>
                <a:pt x="0" y="95250"/>
              </a:moveTo>
              <a:lnTo>
                <a:pt x="247650" y="95250"/>
              </a:lnTo>
              <a:lnTo>
                <a:pt x="447675" y="190500"/>
              </a:lnTo>
              <a:lnTo>
                <a:pt x="1857375" y="190500"/>
              </a:lnTo>
              <a:lnTo>
                <a:pt x="2371725" y="0"/>
              </a:lnTo>
              <a:lnTo>
                <a:pt x="5219700" y="19050"/>
              </a:lnTo>
              <a:lnTo>
                <a:pt x="5210175" y="276225"/>
              </a:lnTo>
              <a:lnTo>
                <a:pt x="0" y="295275"/>
              </a:lnTo>
              <a:lnTo>
                <a:pt x="0" y="95250"/>
              </a:lnTo>
              <a:close/>
            </a:path>
          </a:pathLst>
        </a:custGeom>
        <a:solidFill xmlns:a="http://schemas.openxmlformats.org/drawingml/2006/main">
          <a:schemeClr val="accent4">
            <a:lumMod val="40000"/>
            <a:lumOff val="60000"/>
          </a:schemeClr>
        </a:solidFill>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100"/>
            <a:t>	</a:t>
          </a:r>
          <a:r>
            <a:rPr lang="en-US" sz="1100" b="1">
              <a:solidFill>
                <a:sysClr val="windowText" lastClr="000000"/>
              </a:solidFill>
            </a:rPr>
            <a:t>CRSP</a:t>
          </a:r>
        </a:p>
      </cdr:txBody>
    </cdr:sp>
  </cdr:relSizeAnchor>
  <cdr:relSizeAnchor xmlns:cdr="http://schemas.openxmlformats.org/drawingml/2006/chartDrawing">
    <cdr:from>
      <cdr:x>0.54236</cdr:x>
      <cdr:y>0.33078</cdr:y>
    </cdr:from>
    <cdr:to>
      <cdr:x>0.91875</cdr:x>
      <cdr:y>0.35528</cdr:y>
    </cdr:to>
    <cdr:sp macro="" textlink="">
      <cdr:nvSpPr>
        <cdr:cNvPr id="5" name="Freeform: Shape 4">
          <a:extLst xmlns:a="http://schemas.openxmlformats.org/drawingml/2006/main">
            <a:ext uri="{FF2B5EF4-FFF2-40B4-BE49-F238E27FC236}">
              <a16:creationId xmlns:a16="http://schemas.microsoft.com/office/drawing/2014/main" id="{66407D2F-AF81-413A-BACC-873DA57E9F4D}"/>
            </a:ext>
          </a:extLst>
        </cdr:cNvPr>
        <cdr:cNvSpPr/>
      </cdr:nvSpPr>
      <cdr:spPr>
        <a:xfrm xmlns:a="http://schemas.openxmlformats.org/drawingml/2006/main">
          <a:off x="2479676" y="1028700"/>
          <a:ext cx="1720850" cy="76200"/>
        </a:xfrm>
        <a:custGeom xmlns:a="http://schemas.openxmlformats.org/drawingml/2006/main">
          <a:avLst/>
          <a:gdLst>
            <a:gd name="connsiteX0" fmla="*/ 0 w 2447925"/>
            <a:gd name="connsiteY0" fmla="*/ 85725 h 123825"/>
            <a:gd name="connsiteX1" fmla="*/ 19050 w 2447925"/>
            <a:gd name="connsiteY1" fmla="*/ 0 h 123825"/>
            <a:gd name="connsiteX2" fmla="*/ 2447925 w 2447925"/>
            <a:gd name="connsiteY2" fmla="*/ 19050 h 123825"/>
            <a:gd name="connsiteX3" fmla="*/ 2438400 w 2447925"/>
            <a:gd name="connsiteY3" fmla="*/ 123825 h 123825"/>
            <a:gd name="connsiteX4" fmla="*/ 0 w 2447925"/>
            <a:gd name="connsiteY4" fmla="*/ 8572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7925" h="123825">
              <a:moveTo>
                <a:pt x="0" y="85725"/>
              </a:moveTo>
              <a:lnTo>
                <a:pt x="19050" y="0"/>
              </a:lnTo>
              <a:lnTo>
                <a:pt x="2447925" y="19050"/>
              </a:lnTo>
              <a:lnTo>
                <a:pt x="2438400" y="123825"/>
              </a:lnTo>
              <a:lnTo>
                <a:pt x="0" y="85725"/>
              </a:lnTo>
              <a:close/>
            </a:path>
          </a:pathLst>
        </a:custGeom>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6">
            <a:shade val="50000"/>
          </a:schemeClr>
        </a:lnRef>
        <a:fillRef xmlns:a="http://schemas.openxmlformats.org/drawingml/2006/main" idx="1">
          <a:schemeClr val="accent6"/>
        </a:fillRef>
        <a:effectRef xmlns:a="http://schemas.openxmlformats.org/drawingml/2006/main" idx="0">
          <a:schemeClr val="accent6"/>
        </a:effectRef>
        <a:fontRef xmlns:a="http://schemas.openxmlformats.org/drawingml/2006/main" idx="minor">
          <a:schemeClr val="lt1"/>
        </a:fontRef>
      </cdr:style>
      <cdr:txBody>
        <a:bodyPr xmlns:a="http://schemas.openxmlformats.org/drawingml/2006/main"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r"/>
          <a:r>
            <a:rPr lang="en-US" b="1">
              <a:solidFill>
                <a:sysClr val="windowText" lastClr="000000"/>
              </a:solidFill>
            </a:rPr>
            <a:t>Hunter</a:t>
          </a:r>
        </a:p>
      </cdr:txBody>
    </cdr:sp>
  </cdr:relSizeAnchor>
  <cdr:relSizeAnchor xmlns:cdr="http://schemas.openxmlformats.org/drawingml/2006/chartDrawing">
    <cdr:from>
      <cdr:x>0.42503</cdr:x>
      <cdr:y>0.23545</cdr:y>
    </cdr:from>
    <cdr:to>
      <cdr:x>0.8125</cdr:x>
      <cdr:y>0.41003</cdr:y>
    </cdr:to>
    <cdr:sp macro="" textlink="">
      <cdr:nvSpPr>
        <cdr:cNvPr id="6" name="Freeform: Shape 5">
          <a:extLst xmlns:a="http://schemas.openxmlformats.org/drawingml/2006/main">
            <a:ext uri="{FF2B5EF4-FFF2-40B4-BE49-F238E27FC236}">
              <a16:creationId xmlns:a16="http://schemas.microsoft.com/office/drawing/2014/main" id="{DAE51A33-E837-4939-9C6D-5C38FA334781}"/>
            </a:ext>
          </a:extLst>
        </cdr:cNvPr>
        <cdr:cNvSpPr/>
      </cdr:nvSpPr>
      <cdr:spPr>
        <a:xfrm xmlns:a="http://schemas.openxmlformats.org/drawingml/2006/main">
          <a:off x="1941227" y="732234"/>
          <a:ext cx="1769654" cy="542926"/>
        </a:xfrm>
        <a:custGeom xmlns:a="http://schemas.openxmlformats.org/drawingml/2006/main">
          <a:avLst/>
          <a:gdLst>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752475 w 2628900"/>
            <a:gd name="connsiteY9" fmla="*/ 304800 h 590550"/>
            <a:gd name="connsiteX10" fmla="*/ 752475 w 2628900"/>
            <a:gd name="connsiteY10" fmla="*/ 400050 h 590550"/>
            <a:gd name="connsiteX11" fmla="*/ 542925 w 2628900"/>
            <a:gd name="connsiteY11" fmla="*/ 409575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992846 w 2628900"/>
            <a:gd name="connsiteY9" fmla="*/ 273899 h 590550"/>
            <a:gd name="connsiteX10" fmla="*/ 752475 w 2628900"/>
            <a:gd name="connsiteY10" fmla="*/ 400050 h 590550"/>
            <a:gd name="connsiteX11" fmla="*/ 542925 w 2628900"/>
            <a:gd name="connsiteY11" fmla="*/ 409575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992846 w 2628900"/>
            <a:gd name="connsiteY9" fmla="*/ 273899 h 590550"/>
            <a:gd name="connsiteX10" fmla="*/ 899799 w 2628900"/>
            <a:gd name="connsiteY10" fmla="*/ 369149 h 590550"/>
            <a:gd name="connsiteX11" fmla="*/ 542925 w 2628900"/>
            <a:gd name="connsiteY11" fmla="*/ 409575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992846 w 2628900"/>
            <a:gd name="connsiteY9" fmla="*/ 273899 h 590550"/>
            <a:gd name="connsiteX10" fmla="*/ 899799 w 2628900"/>
            <a:gd name="connsiteY10" fmla="*/ 369149 h 590550"/>
            <a:gd name="connsiteX11" fmla="*/ 659233 w 2628900"/>
            <a:gd name="connsiteY11" fmla="*/ 337471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992846 w 2628900"/>
            <a:gd name="connsiteY9" fmla="*/ 273899 h 590550"/>
            <a:gd name="connsiteX10" fmla="*/ 899799 w 2628900"/>
            <a:gd name="connsiteY10" fmla="*/ 369149 h 590550"/>
            <a:gd name="connsiteX11" fmla="*/ 713510 w 2628900"/>
            <a:gd name="connsiteY11" fmla="*/ 368372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992846 w 2628900"/>
            <a:gd name="connsiteY9" fmla="*/ 273899 h 590550"/>
            <a:gd name="connsiteX10" fmla="*/ 899799 w 2628900"/>
            <a:gd name="connsiteY10" fmla="*/ 369149 h 590550"/>
            <a:gd name="connsiteX11" fmla="*/ 713510 w 2628900"/>
            <a:gd name="connsiteY11" fmla="*/ 368372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948094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992846 w 2628900"/>
            <a:gd name="connsiteY9" fmla="*/ 273899 h 590550"/>
            <a:gd name="connsiteX10" fmla="*/ 899799 w 2628900"/>
            <a:gd name="connsiteY10" fmla="*/ 369149 h 590550"/>
            <a:gd name="connsiteX11" fmla="*/ 713510 w 2628900"/>
            <a:gd name="connsiteY11" fmla="*/ 368372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948094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21756 h 590550"/>
            <a:gd name="connsiteX9" fmla="*/ 992846 w 2628900"/>
            <a:gd name="connsiteY9" fmla="*/ 273899 h 590550"/>
            <a:gd name="connsiteX10" fmla="*/ 899799 w 2628900"/>
            <a:gd name="connsiteY10" fmla="*/ 369149 h 590550"/>
            <a:gd name="connsiteX11" fmla="*/ 713510 w 2628900"/>
            <a:gd name="connsiteY11" fmla="*/ 368372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948094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21756 h 590550"/>
            <a:gd name="connsiteX9" fmla="*/ 968296 w 2628900"/>
            <a:gd name="connsiteY9" fmla="*/ 303626 h 590550"/>
            <a:gd name="connsiteX10" fmla="*/ 899799 w 2628900"/>
            <a:gd name="connsiteY10" fmla="*/ 369149 h 590550"/>
            <a:gd name="connsiteX11" fmla="*/ 713510 w 2628900"/>
            <a:gd name="connsiteY11" fmla="*/ 368372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948094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21756 h 590550"/>
            <a:gd name="connsiteX9" fmla="*/ 968296 w 2628900"/>
            <a:gd name="connsiteY9" fmla="*/ 303626 h 590550"/>
            <a:gd name="connsiteX10" fmla="*/ 957081 w 2628900"/>
            <a:gd name="connsiteY10" fmla="*/ 369149 h 590550"/>
            <a:gd name="connsiteX11" fmla="*/ 713510 w 2628900"/>
            <a:gd name="connsiteY11" fmla="*/ 368372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948094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21756 h 590550"/>
            <a:gd name="connsiteX9" fmla="*/ 968296 w 2628900"/>
            <a:gd name="connsiteY9" fmla="*/ 303626 h 590550"/>
            <a:gd name="connsiteX10" fmla="*/ 957081 w 2628900"/>
            <a:gd name="connsiteY10" fmla="*/ 369149 h 590550"/>
            <a:gd name="connsiteX11" fmla="*/ 778974 w 2628900"/>
            <a:gd name="connsiteY11" fmla="*/ 383235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948094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21756 h 590550"/>
            <a:gd name="connsiteX9" fmla="*/ 968296 w 2628900"/>
            <a:gd name="connsiteY9" fmla="*/ 303626 h 590550"/>
            <a:gd name="connsiteX10" fmla="*/ 957081 w 2628900"/>
            <a:gd name="connsiteY10" fmla="*/ 369149 h 590550"/>
            <a:gd name="connsiteX11" fmla="*/ 778974 w 2628900"/>
            <a:gd name="connsiteY11" fmla="*/ 383235 h 590550"/>
            <a:gd name="connsiteX12" fmla="*/ 0 w 2628900"/>
            <a:gd name="connsiteY12" fmla="*/ 590550 h 590550"/>
            <a:gd name="connsiteX0" fmla="*/ 0 w 2448874"/>
            <a:gd name="connsiteY0" fmla="*/ 642570 h 642570"/>
            <a:gd name="connsiteX1" fmla="*/ 210499 w 2448874"/>
            <a:gd name="connsiteY1" fmla="*/ 333375 h 642570"/>
            <a:gd name="connsiteX2" fmla="*/ 334324 w 2448874"/>
            <a:gd name="connsiteY2" fmla="*/ 123825 h 642570"/>
            <a:gd name="connsiteX3" fmla="*/ 524824 w 2448874"/>
            <a:gd name="connsiteY3" fmla="*/ 85725 h 642570"/>
            <a:gd name="connsiteX4" fmla="*/ 768068 w 2448874"/>
            <a:gd name="connsiteY4" fmla="*/ 9525 h 642570"/>
            <a:gd name="connsiteX5" fmla="*/ 2029774 w 2448874"/>
            <a:gd name="connsiteY5" fmla="*/ 0 h 642570"/>
            <a:gd name="connsiteX6" fmla="*/ 2201224 w 2448874"/>
            <a:gd name="connsiteY6" fmla="*/ 104775 h 642570"/>
            <a:gd name="connsiteX7" fmla="*/ 2296474 w 2448874"/>
            <a:gd name="connsiteY7" fmla="*/ 219075 h 642570"/>
            <a:gd name="connsiteX8" fmla="*/ 2448874 w 2448874"/>
            <a:gd name="connsiteY8" fmla="*/ 321756 h 642570"/>
            <a:gd name="connsiteX9" fmla="*/ 788270 w 2448874"/>
            <a:gd name="connsiteY9" fmla="*/ 303626 h 642570"/>
            <a:gd name="connsiteX10" fmla="*/ 777055 w 2448874"/>
            <a:gd name="connsiteY10" fmla="*/ 369149 h 642570"/>
            <a:gd name="connsiteX11" fmla="*/ 598948 w 2448874"/>
            <a:gd name="connsiteY11" fmla="*/ 383235 h 642570"/>
            <a:gd name="connsiteX12" fmla="*/ 0 w 2448874"/>
            <a:gd name="connsiteY12" fmla="*/ 642570 h 642570"/>
            <a:gd name="connsiteX0" fmla="*/ 0 w 2448874"/>
            <a:gd name="connsiteY0" fmla="*/ 642570 h 642570"/>
            <a:gd name="connsiteX1" fmla="*/ 325059 w 2448874"/>
            <a:gd name="connsiteY1" fmla="*/ 333376 h 642570"/>
            <a:gd name="connsiteX2" fmla="*/ 334324 w 2448874"/>
            <a:gd name="connsiteY2" fmla="*/ 123825 h 642570"/>
            <a:gd name="connsiteX3" fmla="*/ 524824 w 2448874"/>
            <a:gd name="connsiteY3" fmla="*/ 85725 h 642570"/>
            <a:gd name="connsiteX4" fmla="*/ 768068 w 2448874"/>
            <a:gd name="connsiteY4" fmla="*/ 9525 h 642570"/>
            <a:gd name="connsiteX5" fmla="*/ 2029774 w 2448874"/>
            <a:gd name="connsiteY5" fmla="*/ 0 h 642570"/>
            <a:gd name="connsiteX6" fmla="*/ 2201224 w 2448874"/>
            <a:gd name="connsiteY6" fmla="*/ 104775 h 642570"/>
            <a:gd name="connsiteX7" fmla="*/ 2296474 w 2448874"/>
            <a:gd name="connsiteY7" fmla="*/ 219075 h 642570"/>
            <a:gd name="connsiteX8" fmla="*/ 2448874 w 2448874"/>
            <a:gd name="connsiteY8" fmla="*/ 321756 h 642570"/>
            <a:gd name="connsiteX9" fmla="*/ 788270 w 2448874"/>
            <a:gd name="connsiteY9" fmla="*/ 303626 h 642570"/>
            <a:gd name="connsiteX10" fmla="*/ 777055 w 2448874"/>
            <a:gd name="connsiteY10" fmla="*/ 369149 h 642570"/>
            <a:gd name="connsiteX11" fmla="*/ 598948 w 2448874"/>
            <a:gd name="connsiteY11" fmla="*/ 383235 h 642570"/>
            <a:gd name="connsiteX12" fmla="*/ 0 w 2448874"/>
            <a:gd name="connsiteY12" fmla="*/ 642570 h 642570"/>
            <a:gd name="connsiteX0" fmla="*/ 0 w 2448874"/>
            <a:gd name="connsiteY0" fmla="*/ 642570 h 642570"/>
            <a:gd name="connsiteX1" fmla="*/ 325059 w 2448874"/>
            <a:gd name="connsiteY1" fmla="*/ 333376 h 642570"/>
            <a:gd name="connsiteX2" fmla="*/ 506166 w 2448874"/>
            <a:gd name="connsiteY2" fmla="*/ 205571 h 642570"/>
            <a:gd name="connsiteX3" fmla="*/ 524824 w 2448874"/>
            <a:gd name="connsiteY3" fmla="*/ 85725 h 642570"/>
            <a:gd name="connsiteX4" fmla="*/ 768068 w 2448874"/>
            <a:gd name="connsiteY4" fmla="*/ 9525 h 642570"/>
            <a:gd name="connsiteX5" fmla="*/ 2029774 w 2448874"/>
            <a:gd name="connsiteY5" fmla="*/ 0 h 642570"/>
            <a:gd name="connsiteX6" fmla="*/ 2201224 w 2448874"/>
            <a:gd name="connsiteY6" fmla="*/ 104775 h 642570"/>
            <a:gd name="connsiteX7" fmla="*/ 2296474 w 2448874"/>
            <a:gd name="connsiteY7" fmla="*/ 219075 h 642570"/>
            <a:gd name="connsiteX8" fmla="*/ 2448874 w 2448874"/>
            <a:gd name="connsiteY8" fmla="*/ 321756 h 642570"/>
            <a:gd name="connsiteX9" fmla="*/ 788270 w 2448874"/>
            <a:gd name="connsiteY9" fmla="*/ 303626 h 642570"/>
            <a:gd name="connsiteX10" fmla="*/ 777055 w 2448874"/>
            <a:gd name="connsiteY10" fmla="*/ 369149 h 642570"/>
            <a:gd name="connsiteX11" fmla="*/ 598948 w 2448874"/>
            <a:gd name="connsiteY11" fmla="*/ 383235 h 642570"/>
            <a:gd name="connsiteX12" fmla="*/ 0 w 2448874"/>
            <a:gd name="connsiteY12" fmla="*/ 642570 h 642570"/>
            <a:gd name="connsiteX0" fmla="*/ 0 w 2448874"/>
            <a:gd name="connsiteY0" fmla="*/ 642570 h 642570"/>
            <a:gd name="connsiteX1" fmla="*/ 325059 w 2448874"/>
            <a:gd name="connsiteY1" fmla="*/ 333376 h 642570"/>
            <a:gd name="connsiteX2" fmla="*/ 506166 w 2448874"/>
            <a:gd name="connsiteY2" fmla="*/ 205571 h 642570"/>
            <a:gd name="connsiteX3" fmla="*/ 598471 w 2448874"/>
            <a:gd name="connsiteY3" fmla="*/ 85725 h 642570"/>
            <a:gd name="connsiteX4" fmla="*/ 768068 w 2448874"/>
            <a:gd name="connsiteY4" fmla="*/ 9525 h 642570"/>
            <a:gd name="connsiteX5" fmla="*/ 2029774 w 2448874"/>
            <a:gd name="connsiteY5" fmla="*/ 0 h 642570"/>
            <a:gd name="connsiteX6" fmla="*/ 2201224 w 2448874"/>
            <a:gd name="connsiteY6" fmla="*/ 104775 h 642570"/>
            <a:gd name="connsiteX7" fmla="*/ 2296474 w 2448874"/>
            <a:gd name="connsiteY7" fmla="*/ 219075 h 642570"/>
            <a:gd name="connsiteX8" fmla="*/ 2448874 w 2448874"/>
            <a:gd name="connsiteY8" fmla="*/ 321756 h 642570"/>
            <a:gd name="connsiteX9" fmla="*/ 788270 w 2448874"/>
            <a:gd name="connsiteY9" fmla="*/ 303626 h 642570"/>
            <a:gd name="connsiteX10" fmla="*/ 777055 w 2448874"/>
            <a:gd name="connsiteY10" fmla="*/ 369149 h 642570"/>
            <a:gd name="connsiteX11" fmla="*/ 598948 w 2448874"/>
            <a:gd name="connsiteY11" fmla="*/ 383235 h 642570"/>
            <a:gd name="connsiteX12" fmla="*/ 0 w 2448874"/>
            <a:gd name="connsiteY12" fmla="*/ 642570 h 642570"/>
            <a:gd name="connsiteX0" fmla="*/ 0 w 2432507"/>
            <a:gd name="connsiteY0" fmla="*/ 567853 h 567853"/>
            <a:gd name="connsiteX1" fmla="*/ 308692 w 2432507"/>
            <a:gd name="connsiteY1" fmla="*/ 333376 h 567853"/>
            <a:gd name="connsiteX2" fmla="*/ 489799 w 2432507"/>
            <a:gd name="connsiteY2" fmla="*/ 205571 h 567853"/>
            <a:gd name="connsiteX3" fmla="*/ 582104 w 2432507"/>
            <a:gd name="connsiteY3" fmla="*/ 85725 h 567853"/>
            <a:gd name="connsiteX4" fmla="*/ 751701 w 2432507"/>
            <a:gd name="connsiteY4" fmla="*/ 9525 h 567853"/>
            <a:gd name="connsiteX5" fmla="*/ 2013407 w 2432507"/>
            <a:gd name="connsiteY5" fmla="*/ 0 h 567853"/>
            <a:gd name="connsiteX6" fmla="*/ 2184857 w 2432507"/>
            <a:gd name="connsiteY6" fmla="*/ 104775 h 567853"/>
            <a:gd name="connsiteX7" fmla="*/ 2280107 w 2432507"/>
            <a:gd name="connsiteY7" fmla="*/ 219075 h 567853"/>
            <a:gd name="connsiteX8" fmla="*/ 2432507 w 2432507"/>
            <a:gd name="connsiteY8" fmla="*/ 321756 h 567853"/>
            <a:gd name="connsiteX9" fmla="*/ 771903 w 2432507"/>
            <a:gd name="connsiteY9" fmla="*/ 303626 h 567853"/>
            <a:gd name="connsiteX10" fmla="*/ 760688 w 2432507"/>
            <a:gd name="connsiteY10" fmla="*/ 369149 h 567853"/>
            <a:gd name="connsiteX11" fmla="*/ 582581 w 2432507"/>
            <a:gd name="connsiteY11" fmla="*/ 383235 h 567853"/>
            <a:gd name="connsiteX12" fmla="*/ 0 w 2432507"/>
            <a:gd name="connsiteY12" fmla="*/ 567853 h 56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2507" h="567853">
              <a:moveTo>
                <a:pt x="0" y="567853"/>
              </a:moveTo>
              <a:lnTo>
                <a:pt x="308692" y="333376"/>
              </a:lnTo>
              <a:lnTo>
                <a:pt x="489799" y="205571"/>
              </a:lnTo>
              <a:lnTo>
                <a:pt x="582104" y="85725"/>
              </a:lnTo>
              <a:lnTo>
                <a:pt x="751701" y="9525"/>
              </a:lnTo>
              <a:lnTo>
                <a:pt x="2013407" y="0"/>
              </a:lnTo>
              <a:lnTo>
                <a:pt x="2184857" y="104775"/>
              </a:lnTo>
              <a:lnTo>
                <a:pt x="2280107" y="219075"/>
              </a:lnTo>
              <a:lnTo>
                <a:pt x="2432507" y="321756"/>
              </a:lnTo>
              <a:lnTo>
                <a:pt x="771903" y="303626"/>
              </a:lnTo>
              <a:lnTo>
                <a:pt x="760688" y="369149"/>
              </a:lnTo>
              <a:lnTo>
                <a:pt x="582581" y="383235"/>
              </a:lnTo>
              <a:cubicBezTo>
                <a:pt x="140170" y="609965"/>
                <a:pt x="237837" y="493794"/>
                <a:pt x="0" y="567853"/>
              </a:cubicBezTo>
              <a:close/>
            </a:path>
          </a:pathLst>
        </a:custGeom>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t"/>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100" b="1">
              <a:solidFill>
                <a:sysClr val="windowText" lastClr="000000"/>
              </a:solidFill>
            </a:rPr>
            <a:t>STEEL</a:t>
          </a:r>
          <a:r>
            <a:rPr lang="en-US" sz="1100" b="1" baseline="0">
              <a:solidFill>
                <a:sysClr val="windowText" lastClr="000000"/>
              </a:solidFill>
            </a:rPr>
            <a:t> A</a:t>
          </a:r>
          <a:endParaRPr lang="en-US" sz="1100" b="1">
            <a:solidFill>
              <a:sysClr val="windowText" lastClr="000000"/>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0.52604</cdr:x>
      <cdr:y>0.87443</cdr:y>
    </cdr:from>
    <cdr:to>
      <cdr:x>0.64688</cdr:x>
      <cdr:y>0.95406</cdr:y>
    </cdr:to>
    <cdr:sp macro="" textlink="">
      <cdr:nvSpPr>
        <cdr:cNvPr id="2" name="TextBox 1">
          <a:extLst xmlns:a="http://schemas.openxmlformats.org/drawingml/2006/main">
            <a:ext uri="{FF2B5EF4-FFF2-40B4-BE49-F238E27FC236}">
              <a16:creationId xmlns:a16="http://schemas.microsoft.com/office/drawing/2014/main" id="{9BBC5766-8756-4F97-8CD2-B178226BA02C}"/>
            </a:ext>
          </a:extLst>
        </cdr:cNvPr>
        <cdr:cNvSpPr txBox="1"/>
      </cdr:nvSpPr>
      <cdr:spPr>
        <a:xfrm xmlns:a="http://schemas.openxmlformats.org/drawingml/2006/main">
          <a:off x="2405063" y="2719389"/>
          <a:ext cx="552450" cy="2476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a:t>HOURS</a:t>
          </a:r>
        </a:p>
      </cdr:txBody>
    </cdr:sp>
  </cdr:relSizeAnchor>
  <cdr:relSizeAnchor xmlns:cdr="http://schemas.openxmlformats.org/drawingml/2006/chartDrawing">
    <cdr:from>
      <cdr:x>0.15</cdr:x>
      <cdr:y>0.4441</cdr:y>
    </cdr:from>
    <cdr:to>
      <cdr:x>0.9625</cdr:x>
      <cdr:y>0.79939</cdr:y>
    </cdr:to>
    <cdr:sp macro="" textlink="">
      <cdr:nvSpPr>
        <cdr:cNvPr id="3" name="Rectangle: Rounded Corners 2">
          <a:extLst xmlns:a="http://schemas.openxmlformats.org/drawingml/2006/main">
            <a:ext uri="{FF2B5EF4-FFF2-40B4-BE49-F238E27FC236}">
              <a16:creationId xmlns:a16="http://schemas.microsoft.com/office/drawing/2014/main" id="{1361F16A-9134-4DFA-9FAE-22C33ED6CE02}"/>
            </a:ext>
          </a:extLst>
        </cdr:cNvPr>
        <cdr:cNvSpPr/>
      </cdr:nvSpPr>
      <cdr:spPr>
        <a:xfrm xmlns:a="http://schemas.openxmlformats.org/drawingml/2006/main">
          <a:off x="685800" y="1381125"/>
          <a:ext cx="3714750" cy="1104900"/>
        </a:xfrm>
        <a:prstGeom xmlns:a="http://schemas.openxmlformats.org/drawingml/2006/main" prst="roundRect">
          <a:avLst/>
        </a:prstGeom>
        <a:solidFill xmlns:a="http://schemas.openxmlformats.org/drawingml/2006/main">
          <a:schemeClr val="accent2"/>
        </a:solidFill>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nchor="ctr"/>
        <a:lstStyle xmlns:a="http://schemas.openxmlformats.org/drawingml/2006/main"/>
        <a:p xmlns:a="http://schemas.openxmlformats.org/drawingml/2006/main">
          <a:pPr algn="ctr"/>
          <a:r>
            <a:rPr lang="en-US" sz="1200" b="1">
              <a:solidFill>
                <a:sysClr val="windowText" lastClr="000000"/>
              </a:solidFill>
            </a:rPr>
            <a:t>NEBO</a:t>
          </a:r>
        </a:p>
      </cdr:txBody>
    </cdr:sp>
  </cdr:relSizeAnchor>
  <cdr:relSizeAnchor xmlns:cdr="http://schemas.openxmlformats.org/drawingml/2006/chartDrawing">
    <cdr:from>
      <cdr:x>0.15417</cdr:x>
      <cdr:y>0.35222</cdr:y>
    </cdr:from>
    <cdr:to>
      <cdr:x>0.96042</cdr:x>
      <cdr:y>0.43798</cdr:y>
    </cdr:to>
    <cdr:sp macro="" textlink="">
      <cdr:nvSpPr>
        <cdr:cNvPr id="4" name="Freeform: Shape 3">
          <a:extLst xmlns:a="http://schemas.openxmlformats.org/drawingml/2006/main">
            <a:ext uri="{FF2B5EF4-FFF2-40B4-BE49-F238E27FC236}">
              <a16:creationId xmlns:a16="http://schemas.microsoft.com/office/drawing/2014/main" id="{A3346A48-224A-4808-8F1A-1E82FEDCEAC9}"/>
            </a:ext>
          </a:extLst>
        </cdr:cNvPr>
        <cdr:cNvSpPr/>
      </cdr:nvSpPr>
      <cdr:spPr>
        <a:xfrm xmlns:a="http://schemas.openxmlformats.org/drawingml/2006/main">
          <a:off x="704850" y="1095375"/>
          <a:ext cx="3686175" cy="266701"/>
        </a:xfrm>
        <a:custGeom xmlns:a="http://schemas.openxmlformats.org/drawingml/2006/main">
          <a:avLst/>
          <a:gdLst>
            <a:gd name="connsiteX0" fmla="*/ 0 w 5219700"/>
            <a:gd name="connsiteY0" fmla="*/ 95250 h 295275"/>
            <a:gd name="connsiteX1" fmla="*/ 247650 w 5219700"/>
            <a:gd name="connsiteY1" fmla="*/ 95250 h 295275"/>
            <a:gd name="connsiteX2" fmla="*/ 447675 w 5219700"/>
            <a:gd name="connsiteY2" fmla="*/ 190500 h 295275"/>
            <a:gd name="connsiteX3" fmla="*/ 1857375 w 5219700"/>
            <a:gd name="connsiteY3" fmla="*/ 190500 h 295275"/>
            <a:gd name="connsiteX4" fmla="*/ 2371725 w 5219700"/>
            <a:gd name="connsiteY4" fmla="*/ 0 h 295275"/>
            <a:gd name="connsiteX5" fmla="*/ 5219700 w 5219700"/>
            <a:gd name="connsiteY5" fmla="*/ 19050 h 295275"/>
            <a:gd name="connsiteX6" fmla="*/ 5210175 w 5219700"/>
            <a:gd name="connsiteY6" fmla="*/ 276225 h 295275"/>
            <a:gd name="connsiteX7" fmla="*/ 0 w 5219700"/>
            <a:gd name="connsiteY7" fmla="*/ 295275 h 295275"/>
            <a:gd name="connsiteX8" fmla="*/ 0 w 5219700"/>
            <a:gd name="connsiteY8" fmla="*/ 9525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00" h="295275">
              <a:moveTo>
                <a:pt x="0" y="95250"/>
              </a:moveTo>
              <a:lnTo>
                <a:pt x="247650" y="95250"/>
              </a:lnTo>
              <a:lnTo>
                <a:pt x="447675" y="190500"/>
              </a:lnTo>
              <a:lnTo>
                <a:pt x="1857375" y="190500"/>
              </a:lnTo>
              <a:lnTo>
                <a:pt x="2371725" y="0"/>
              </a:lnTo>
              <a:lnTo>
                <a:pt x="5219700" y="19050"/>
              </a:lnTo>
              <a:lnTo>
                <a:pt x="5210175" y="276225"/>
              </a:lnTo>
              <a:lnTo>
                <a:pt x="0" y="295275"/>
              </a:lnTo>
              <a:lnTo>
                <a:pt x="0" y="95250"/>
              </a:lnTo>
              <a:close/>
            </a:path>
          </a:pathLst>
        </a:custGeom>
        <a:solidFill xmlns:a="http://schemas.openxmlformats.org/drawingml/2006/main">
          <a:schemeClr val="accent4">
            <a:lumMod val="40000"/>
            <a:lumOff val="60000"/>
          </a:schemeClr>
        </a:solidFill>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100"/>
            <a:t>	</a:t>
          </a:r>
          <a:r>
            <a:rPr lang="en-US" sz="1100" b="1">
              <a:solidFill>
                <a:sysClr val="windowText" lastClr="000000"/>
              </a:solidFill>
            </a:rPr>
            <a:t>CRSP</a:t>
          </a:r>
        </a:p>
      </cdr:txBody>
    </cdr:sp>
  </cdr:relSizeAnchor>
  <cdr:relSizeAnchor xmlns:cdr="http://schemas.openxmlformats.org/drawingml/2006/chartDrawing">
    <cdr:from>
      <cdr:x>0.54236</cdr:x>
      <cdr:y>0.33078</cdr:y>
    </cdr:from>
    <cdr:to>
      <cdr:x>0.91875</cdr:x>
      <cdr:y>0.35528</cdr:y>
    </cdr:to>
    <cdr:sp macro="" textlink="">
      <cdr:nvSpPr>
        <cdr:cNvPr id="5" name="Freeform: Shape 4">
          <a:extLst xmlns:a="http://schemas.openxmlformats.org/drawingml/2006/main">
            <a:ext uri="{FF2B5EF4-FFF2-40B4-BE49-F238E27FC236}">
              <a16:creationId xmlns:a16="http://schemas.microsoft.com/office/drawing/2014/main" id="{66407D2F-AF81-413A-BACC-873DA57E9F4D}"/>
            </a:ext>
          </a:extLst>
        </cdr:cNvPr>
        <cdr:cNvSpPr/>
      </cdr:nvSpPr>
      <cdr:spPr>
        <a:xfrm xmlns:a="http://schemas.openxmlformats.org/drawingml/2006/main">
          <a:off x="2479676" y="1028700"/>
          <a:ext cx="1720850" cy="76200"/>
        </a:xfrm>
        <a:custGeom xmlns:a="http://schemas.openxmlformats.org/drawingml/2006/main">
          <a:avLst/>
          <a:gdLst>
            <a:gd name="connsiteX0" fmla="*/ 0 w 2447925"/>
            <a:gd name="connsiteY0" fmla="*/ 85725 h 123825"/>
            <a:gd name="connsiteX1" fmla="*/ 19050 w 2447925"/>
            <a:gd name="connsiteY1" fmla="*/ 0 h 123825"/>
            <a:gd name="connsiteX2" fmla="*/ 2447925 w 2447925"/>
            <a:gd name="connsiteY2" fmla="*/ 19050 h 123825"/>
            <a:gd name="connsiteX3" fmla="*/ 2438400 w 2447925"/>
            <a:gd name="connsiteY3" fmla="*/ 123825 h 123825"/>
            <a:gd name="connsiteX4" fmla="*/ 0 w 2447925"/>
            <a:gd name="connsiteY4" fmla="*/ 8572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7925" h="123825">
              <a:moveTo>
                <a:pt x="0" y="85725"/>
              </a:moveTo>
              <a:lnTo>
                <a:pt x="19050" y="0"/>
              </a:lnTo>
              <a:lnTo>
                <a:pt x="2447925" y="19050"/>
              </a:lnTo>
              <a:lnTo>
                <a:pt x="2438400" y="123825"/>
              </a:lnTo>
              <a:lnTo>
                <a:pt x="0" y="85725"/>
              </a:lnTo>
              <a:close/>
            </a:path>
          </a:pathLst>
        </a:custGeom>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6">
            <a:shade val="50000"/>
          </a:schemeClr>
        </a:lnRef>
        <a:fillRef xmlns:a="http://schemas.openxmlformats.org/drawingml/2006/main" idx="1">
          <a:schemeClr val="accent6"/>
        </a:fillRef>
        <a:effectRef xmlns:a="http://schemas.openxmlformats.org/drawingml/2006/main" idx="0">
          <a:schemeClr val="accent6"/>
        </a:effectRef>
        <a:fontRef xmlns:a="http://schemas.openxmlformats.org/drawingml/2006/main" idx="minor">
          <a:schemeClr val="lt1"/>
        </a:fontRef>
      </cdr:style>
      <cdr:txBody>
        <a:bodyPr xmlns:a="http://schemas.openxmlformats.org/drawingml/2006/main"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r"/>
          <a:r>
            <a:rPr lang="en-US" b="1">
              <a:solidFill>
                <a:sysClr val="windowText" lastClr="000000"/>
              </a:solidFill>
            </a:rPr>
            <a:t>Hunter</a:t>
          </a:r>
        </a:p>
      </cdr:txBody>
    </cdr:sp>
  </cdr:relSizeAnchor>
  <cdr:relSizeAnchor xmlns:cdr="http://schemas.openxmlformats.org/drawingml/2006/chartDrawing">
    <cdr:from>
      <cdr:x>0.42503</cdr:x>
      <cdr:y>0.23545</cdr:y>
    </cdr:from>
    <cdr:to>
      <cdr:x>0.8125</cdr:x>
      <cdr:y>0.41003</cdr:y>
    </cdr:to>
    <cdr:sp macro="" textlink="">
      <cdr:nvSpPr>
        <cdr:cNvPr id="6" name="Freeform: Shape 5">
          <a:extLst xmlns:a="http://schemas.openxmlformats.org/drawingml/2006/main">
            <a:ext uri="{FF2B5EF4-FFF2-40B4-BE49-F238E27FC236}">
              <a16:creationId xmlns:a16="http://schemas.microsoft.com/office/drawing/2014/main" id="{DAE51A33-E837-4939-9C6D-5C38FA334781}"/>
            </a:ext>
          </a:extLst>
        </cdr:cNvPr>
        <cdr:cNvSpPr/>
      </cdr:nvSpPr>
      <cdr:spPr>
        <a:xfrm xmlns:a="http://schemas.openxmlformats.org/drawingml/2006/main">
          <a:off x="1941227" y="732234"/>
          <a:ext cx="1769654" cy="542926"/>
        </a:xfrm>
        <a:custGeom xmlns:a="http://schemas.openxmlformats.org/drawingml/2006/main">
          <a:avLst/>
          <a:gdLst>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752475 w 2628900"/>
            <a:gd name="connsiteY9" fmla="*/ 304800 h 590550"/>
            <a:gd name="connsiteX10" fmla="*/ 752475 w 2628900"/>
            <a:gd name="connsiteY10" fmla="*/ 400050 h 590550"/>
            <a:gd name="connsiteX11" fmla="*/ 542925 w 2628900"/>
            <a:gd name="connsiteY11" fmla="*/ 409575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992846 w 2628900"/>
            <a:gd name="connsiteY9" fmla="*/ 273899 h 590550"/>
            <a:gd name="connsiteX10" fmla="*/ 752475 w 2628900"/>
            <a:gd name="connsiteY10" fmla="*/ 400050 h 590550"/>
            <a:gd name="connsiteX11" fmla="*/ 542925 w 2628900"/>
            <a:gd name="connsiteY11" fmla="*/ 409575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992846 w 2628900"/>
            <a:gd name="connsiteY9" fmla="*/ 273899 h 590550"/>
            <a:gd name="connsiteX10" fmla="*/ 899799 w 2628900"/>
            <a:gd name="connsiteY10" fmla="*/ 369149 h 590550"/>
            <a:gd name="connsiteX11" fmla="*/ 542925 w 2628900"/>
            <a:gd name="connsiteY11" fmla="*/ 409575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992846 w 2628900"/>
            <a:gd name="connsiteY9" fmla="*/ 273899 h 590550"/>
            <a:gd name="connsiteX10" fmla="*/ 899799 w 2628900"/>
            <a:gd name="connsiteY10" fmla="*/ 369149 h 590550"/>
            <a:gd name="connsiteX11" fmla="*/ 659233 w 2628900"/>
            <a:gd name="connsiteY11" fmla="*/ 337471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992846 w 2628900"/>
            <a:gd name="connsiteY9" fmla="*/ 273899 h 590550"/>
            <a:gd name="connsiteX10" fmla="*/ 899799 w 2628900"/>
            <a:gd name="connsiteY10" fmla="*/ 369149 h 590550"/>
            <a:gd name="connsiteX11" fmla="*/ 713510 w 2628900"/>
            <a:gd name="connsiteY11" fmla="*/ 368372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992846 w 2628900"/>
            <a:gd name="connsiteY9" fmla="*/ 273899 h 590550"/>
            <a:gd name="connsiteX10" fmla="*/ 899799 w 2628900"/>
            <a:gd name="connsiteY10" fmla="*/ 369149 h 590550"/>
            <a:gd name="connsiteX11" fmla="*/ 713510 w 2628900"/>
            <a:gd name="connsiteY11" fmla="*/ 368372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948094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992846 w 2628900"/>
            <a:gd name="connsiteY9" fmla="*/ 273899 h 590550"/>
            <a:gd name="connsiteX10" fmla="*/ 899799 w 2628900"/>
            <a:gd name="connsiteY10" fmla="*/ 369149 h 590550"/>
            <a:gd name="connsiteX11" fmla="*/ 713510 w 2628900"/>
            <a:gd name="connsiteY11" fmla="*/ 368372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948094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21756 h 590550"/>
            <a:gd name="connsiteX9" fmla="*/ 992846 w 2628900"/>
            <a:gd name="connsiteY9" fmla="*/ 273899 h 590550"/>
            <a:gd name="connsiteX10" fmla="*/ 899799 w 2628900"/>
            <a:gd name="connsiteY10" fmla="*/ 369149 h 590550"/>
            <a:gd name="connsiteX11" fmla="*/ 713510 w 2628900"/>
            <a:gd name="connsiteY11" fmla="*/ 368372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948094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21756 h 590550"/>
            <a:gd name="connsiteX9" fmla="*/ 968296 w 2628900"/>
            <a:gd name="connsiteY9" fmla="*/ 303626 h 590550"/>
            <a:gd name="connsiteX10" fmla="*/ 899799 w 2628900"/>
            <a:gd name="connsiteY10" fmla="*/ 369149 h 590550"/>
            <a:gd name="connsiteX11" fmla="*/ 713510 w 2628900"/>
            <a:gd name="connsiteY11" fmla="*/ 368372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948094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21756 h 590550"/>
            <a:gd name="connsiteX9" fmla="*/ 968296 w 2628900"/>
            <a:gd name="connsiteY9" fmla="*/ 303626 h 590550"/>
            <a:gd name="connsiteX10" fmla="*/ 957081 w 2628900"/>
            <a:gd name="connsiteY10" fmla="*/ 369149 h 590550"/>
            <a:gd name="connsiteX11" fmla="*/ 713510 w 2628900"/>
            <a:gd name="connsiteY11" fmla="*/ 368372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948094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21756 h 590550"/>
            <a:gd name="connsiteX9" fmla="*/ 968296 w 2628900"/>
            <a:gd name="connsiteY9" fmla="*/ 303626 h 590550"/>
            <a:gd name="connsiteX10" fmla="*/ 957081 w 2628900"/>
            <a:gd name="connsiteY10" fmla="*/ 369149 h 590550"/>
            <a:gd name="connsiteX11" fmla="*/ 778974 w 2628900"/>
            <a:gd name="connsiteY11" fmla="*/ 383235 h 590550"/>
            <a:gd name="connsiteX12" fmla="*/ 0 w 2628900"/>
            <a:gd name="connsiteY12" fmla="*/ 590550 h 590550"/>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948094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21756 h 590550"/>
            <a:gd name="connsiteX9" fmla="*/ 968296 w 2628900"/>
            <a:gd name="connsiteY9" fmla="*/ 303626 h 590550"/>
            <a:gd name="connsiteX10" fmla="*/ 957081 w 2628900"/>
            <a:gd name="connsiteY10" fmla="*/ 369149 h 590550"/>
            <a:gd name="connsiteX11" fmla="*/ 778974 w 2628900"/>
            <a:gd name="connsiteY11" fmla="*/ 383235 h 590550"/>
            <a:gd name="connsiteX12" fmla="*/ 0 w 2628900"/>
            <a:gd name="connsiteY12" fmla="*/ 590550 h 590550"/>
            <a:gd name="connsiteX0" fmla="*/ 0 w 2448874"/>
            <a:gd name="connsiteY0" fmla="*/ 642570 h 642570"/>
            <a:gd name="connsiteX1" fmla="*/ 210499 w 2448874"/>
            <a:gd name="connsiteY1" fmla="*/ 333375 h 642570"/>
            <a:gd name="connsiteX2" fmla="*/ 334324 w 2448874"/>
            <a:gd name="connsiteY2" fmla="*/ 123825 h 642570"/>
            <a:gd name="connsiteX3" fmla="*/ 524824 w 2448874"/>
            <a:gd name="connsiteY3" fmla="*/ 85725 h 642570"/>
            <a:gd name="connsiteX4" fmla="*/ 768068 w 2448874"/>
            <a:gd name="connsiteY4" fmla="*/ 9525 h 642570"/>
            <a:gd name="connsiteX5" fmla="*/ 2029774 w 2448874"/>
            <a:gd name="connsiteY5" fmla="*/ 0 h 642570"/>
            <a:gd name="connsiteX6" fmla="*/ 2201224 w 2448874"/>
            <a:gd name="connsiteY6" fmla="*/ 104775 h 642570"/>
            <a:gd name="connsiteX7" fmla="*/ 2296474 w 2448874"/>
            <a:gd name="connsiteY7" fmla="*/ 219075 h 642570"/>
            <a:gd name="connsiteX8" fmla="*/ 2448874 w 2448874"/>
            <a:gd name="connsiteY8" fmla="*/ 321756 h 642570"/>
            <a:gd name="connsiteX9" fmla="*/ 788270 w 2448874"/>
            <a:gd name="connsiteY9" fmla="*/ 303626 h 642570"/>
            <a:gd name="connsiteX10" fmla="*/ 777055 w 2448874"/>
            <a:gd name="connsiteY10" fmla="*/ 369149 h 642570"/>
            <a:gd name="connsiteX11" fmla="*/ 598948 w 2448874"/>
            <a:gd name="connsiteY11" fmla="*/ 383235 h 642570"/>
            <a:gd name="connsiteX12" fmla="*/ 0 w 2448874"/>
            <a:gd name="connsiteY12" fmla="*/ 642570 h 642570"/>
            <a:gd name="connsiteX0" fmla="*/ 0 w 2448874"/>
            <a:gd name="connsiteY0" fmla="*/ 642570 h 642570"/>
            <a:gd name="connsiteX1" fmla="*/ 325059 w 2448874"/>
            <a:gd name="connsiteY1" fmla="*/ 333376 h 642570"/>
            <a:gd name="connsiteX2" fmla="*/ 334324 w 2448874"/>
            <a:gd name="connsiteY2" fmla="*/ 123825 h 642570"/>
            <a:gd name="connsiteX3" fmla="*/ 524824 w 2448874"/>
            <a:gd name="connsiteY3" fmla="*/ 85725 h 642570"/>
            <a:gd name="connsiteX4" fmla="*/ 768068 w 2448874"/>
            <a:gd name="connsiteY4" fmla="*/ 9525 h 642570"/>
            <a:gd name="connsiteX5" fmla="*/ 2029774 w 2448874"/>
            <a:gd name="connsiteY5" fmla="*/ 0 h 642570"/>
            <a:gd name="connsiteX6" fmla="*/ 2201224 w 2448874"/>
            <a:gd name="connsiteY6" fmla="*/ 104775 h 642570"/>
            <a:gd name="connsiteX7" fmla="*/ 2296474 w 2448874"/>
            <a:gd name="connsiteY7" fmla="*/ 219075 h 642570"/>
            <a:gd name="connsiteX8" fmla="*/ 2448874 w 2448874"/>
            <a:gd name="connsiteY8" fmla="*/ 321756 h 642570"/>
            <a:gd name="connsiteX9" fmla="*/ 788270 w 2448874"/>
            <a:gd name="connsiteY9" fmla="*/ 303626 h 642570"/>
            <a:gd name="connsiteX10" fmla="*/ 777055 w 2448874"/>
            <a:gd name="connsiteY10" fmla="*/ 369149 h 642570"/>
            <a:gd name="connsiteX11" fmla="*/ 598948 w 2448874"/>
            <a:gd name="connsiteY11" fmla="*/ 383235 h 642570"/>
            <a:gd name="connsiteX12" fmla="*/ 0 w 2448874"/>
            <a:gd name="connsiteY12" fmla="*/ 642570 h 642570"/>
            <a:gd name="connsiteX0" fmla="*/ 0 w 2448874"/>
            <a:gd name="connsiteY0" fmla="*/ 642570 h 642570"/>
            <a:gd name="connsiteX1" fmla="*/ 325059 w 2448874"/>
            <a:gd name="connsiteY1" fmla="*/ 333376 h 642570"/>
            <a:gd name="connsiteX2" fmla="*/ 506166 w 2448874"/>
            <a:gd name="connsiteY2" fmla="*/ 205571 h 642570"/>
            <a:gd name="connsiteX3" fmla="*/ 524824 w 2448874"/>
            <a:gd name="connsiteY3" fmla="*/ 85725 h 642570"/>
            <a:gd name="connsiteX4" fmla="*/ 768068 w 2448874"/>
            <a:gd name="connsiteY4" fmla="*/ 9525 h 642570"/>
            <a:gd name="connsiteX5" fmla="*/ 2029774 w 2448874"/>
            <a:gd name="connsiteY5" fmla="*/ 0 h 642570"/>
            <a:gd name="connsiteX6" fmla="*/ 2201224 w 2448874"/>
            <a:gd name="connsiteY6" fmla="*/ 104775 h 642570"/>
            <a:gd name="connsiteX7" fmla="*/ 2296474 w 2448874"/>
            <a:gd name="connsiteY7" fmla="*/ 219075 h 642570"/>
            <a:gd name="connsiteX8" fmla="*/ 2448874 w 2448874"/>
            <a:gd name="connsiteY8" fmla="*/ 321756 h 642570"/>
            <a:gd name="connsiteX9" fmla="*/ 788270 w 2448874"/>
            <a:gd name="connsiteY9" fmla="*/ 303626 h 642570"/>
            <a:gd name="connsiteX10" fmla="*/ 777055 w 2448874"/>
            <a:gd name="connsiteY10" fmla="*/ 369149 h 642570"/>
            <a:gd name="connsiteX11" fmla="*/ 598948 w 2448874"/>
            <a:gd name="connsiteY11" fmla="*/ 383235 h 642570"/>
            <a:gd name="connsiteX12" fmla="*/ 0 w 2448874"/>
            <a:gd name="connsiteY12" fmla="*/ 642570 h 642570"/>
            <a:gd name="connsiteX0" fmla="*/ 0 w 2448874"/>
            <a:gd name="connsiteY0" fmla="*/ 642570 h 642570"/>
            <a:gd name="connsiteX1" fmla="*/ 325059 w 2448874"/>
            <a:gd name="connsiteY1" fmla="*/ 333376 h 642570"/>
            <a:gd name="connsiteX2" fmla="*/ 506166 w 2448874"/>
            <a:gd name="connsiteY2" fmla="*/ 205571 h 642570"/>
            <a:gd name="connsiteX3" fmla="*/ 598471 w 2448874"/>
            <a:gd name="connsiteY3" fmla="*/ 85725 h 642570"/>
            <a:gd name="connsiteX4" fmla="*/ 768068 w 2448874"/>
            <a:gd name="connsiteY4" fmla="*/ 9525 h 642570"/>
            <a:gd name="connsiteX5" fmla="*/ 2029774 w 2448874"/>
            <a:gd name="connsiteY5" fmla="*/ 0 h 642570"/>
            <a:gd name="connsiteX6" fmla="*/ 2201224 w 2448874"/>
            <a:gd name="connsiteY6" fmla="*/ 104775 h 642570"/>
            <a:gd name="connsiteX7" fmla="*/ 2296474 w 2448874"/>
            <a:gd name="connsiteY7" fmla="*/ 219075 h 642570"/>
            <a:gd name="connsiteX8" fmla="*/ 2448874 w 2448874"/>
            <a:gd name="connsiteY8" fmla="*/ 321756 h 642570"/>
            <a:gd name="connsiteX9" fmla="*/ 788270 w 2448874"/>
            <a:gd name="connsiteY9" fmla="*/ 303626 h 642570"/>
            <a:gd name="connsiteX10" fmla="*/ 777055 w 2448874"/>
            <a:gd name="connsiteY10" fmla="*/ 369149 h 642570"/>
            <a:gd name="connsiteX11" fmla="*/ 598948 w 2448874"/>
            <a:gd name="connsiteY11" fmla="*/ 383235 h 642570"/>
            <a:gd name="connsiteX12" fmla="*/ 0 w 2448874"/>
            <a:gd name="connsiteY12" fmla="*/ 642570 h 642570"/>
            <a:gd name="connsiteX0" fmla="*/ 0 w 2432507"/>
            <a:gd name="connsiteY0" fmla="*/ 567853 h 567853"/>
            <a:gd name="connsiteX1" fmla="*/ 308692 w 2432507"/>
            <a:gd name="connsiteY1" fmla="*/ 333376 h 567853"/>
            <a:gd name="connsiteX2" fmla="*/ 489799 w 2432507"/>
            <a:gd name="connsiteY2" fmla="*/ 205571 h 567853"/>
            <a:gd name="connsiteX3" fmla="*/ 582104 w 2432507"/>
            <a:gd name="connsiteY3" fmla="*/ 85725 h 567853"/>
            <a:gd name="connsiteX4" fmla="*/ 751701 w 2432507"/>
            <a:gd name="connsiteY4" fmla="*/ 9525 h 567853"/>
            <a:gd name="connsiteX5" fmla="*/ 2013407 w 2432507"/>
            <a:gd name="connsiteY5" fmla="*/ 0 h 567853"/>
            <a:gd name="connsiteX6" fmla="*/ 2184857 w 2432507"/>
            <a:gd name="connsiteY6" fmla="*/ 104775 h 567853"/>
            <a:gd name="connsiteX7" fmla="*/ 2280107 w 2432507"/>
            <a:gd name="connsiteY7" fmla="*/ 219075 h 567853"/>
            <a:gd name="connsiteX8" fmla="*/ 2432507 w 2432507"/>
            <a:gd name="connsiteY8" fmla="*/ 321756 h 567853"/>
            <a:gd name="connsiteX9" fmla="*/ 771903 w 2432507"/>
            <a:gd name="connsiteY9" fmla="*/ 303626 h 567853"/>
            <a:gd name="connsiteX10" fmla="*/ 760688 w 2432507"/>
            <a:gd name="connsiteY10" fmla="*/ 369149 h 567853"/>
            <a:gd name="connsiteX11" fmla="*/ 582581 w 2432507"/>
            <a:gd name="connsiteY11" fmla="*/ 383235 h 567853"/>
            <a:gd name="connsiteX12" fmla="*/ 0 w 2432507"/>
            <a:gd name="connsiteY12" fmla="*/ 567853 h 56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2507" h="567853">
              <a:moveTo>
                <a:pt x="0" y="567853"/>
              </a:moveTo>
              <a:lnTo>
                <a:pt x="308692" y="333376"/>
              </a:lnTo>
              <a:lnTo>
                <a:pt x="489799" y="205571"/>
              </a:lnTo>
              <a:lnTo>
                <a:pt x="582104" y="85725"/>
              </a:lnTo>
              <a:lnTo>
                <a:pt x="751701" y="9525"/>
              </a:lnTo>
              <a:lnTo>
                <a:pt x="2013407" y="0"/>
              </a:lnTo>
              <a:lnTo>
                <a:pt x="2184857" y="104775"/>
              </a:lnTo>
              <a:lnTo>
                <a:pt x="2280107" y="219075"/>
              </a:lnTo>
              <a:lnTo>
                <a:pt x="2432507" y="321756"/>
              </a:lnTo>
              <a:lnTo>
                <a:pt x="771903" y="303626"/>
              </a:lnTo>
              <a:lnTo>
                <a:pt x="760688" y="369149"/>
              </a:lnTo>
              <a:lnTo>
                <a:pt x="582581" y="383235"/>
              </a:lnTo>
              <a:cubicBezTo>
                <a:pt x="140170" y="609965"/>
                <a:pt x="237837" y="493794"/>
                <a:pt x="0" y="567853"/>
              </a:cubicBezTo>
              <a:close/>
            </a:path>
          </a:pathLst>
        </a:custGeom>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t"/>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100" b="1">
              <a:solidFill>
                <a:sysClr val="windowText" lastClr="000000"/>
              </a:solidFill>
            </a:rPr>
            <a:t>STEEL</a:t>
          </a:r>
          <a:r>
            <a:rPr lang="en-US" sz="1100" b="1" baseline="0">
              <a:solidFill>
                <a:sysClr val="windowText" lastClr="000000"/>
              </a:solidFill>
            </a:rPr>
            <a:t> A</a:t>
          </a:r>
          <a:endParaRPr lang="en-US" sz="1100" b="1">
            <a:solidFill>
              <a:sysClr val="windowText" lastClr="000000"/>
            </a:solidFill>
          </a:endParaRPr>
        </a:p>
      </cdr:txBody>
    </cdr:sp>
  </cdr:relSizeAnchor>
  <cdr:relSizeAnchor xmlns:cdr="http://schemas.openxmlformats.org/drawingml/2006/chartDrawing">
    <cdr:from>
      <cdr:x>0.42753</cdr:x>
      <cdr:y>0.15314</cdr:y>
    </cdr:from>
    <cdr:to>
      <cdr:x>0.92284</cdr:x>
      <cdr:y>0.4039</cdr:y>
    </cdr:to>
    <cdr:sp macro="" textlink="">
      <cdr:nvSpPr>
        <cdr:cNvPr id="8" name="Freeform: Shape 7">
          <a:extLst xmlns:a="http://schemas.openxmlformats.org/drawingml/2006/main">
            <a:ext uri="{FF2B5EF4-FFF2-40B4-BE49-F238E27FC236}">
              <a16:creationId xmlns:a16="http://schemas.microsoft.com/office/drawing/2014/main" id="{5835C222-0A53-46B7-BFB5-2EC519A6B493}"/>
            </a:ext>
          </a:extLst>
        </cdr:cNvPr>
        <cdr:cNvSpPr/>
      </cdr:nvSpPr>
      <cdr:spPr>
        <a:xfrm xmlns:a="http://schemas.openxmlformats.org/drawingml/2006/main">
          <a:off x="1952625" y="476250"/>
          <a:ext cx="2262187" cy="779859"/>
        </a:xfrm>
        <a:custGeom xmlns:a="http://schemas.openxmlformats.org/drawingml/2006/main">
          <a:avLst/>
          <a:gdLst>
            <a:gd name="connsiteX0" fmla="*/ 0 w 1768078"/>
            <a:gd name="connsiteY0" fmla="*/ 767953 h 779859"/>
            <a:gd name="connsiteX1" fmla="*/ 244078 w 1768078"/>
            <a:gd name="connsiteY1" fmla="*/ 434578 h 779859"/>
            <a:gd name="connsiteX2" fmla="*/ 273843 w 1768078"/>
            <a:gd name="connsiteY2" fmla="*/ 327422 h 779859"/>
            <a:gd name="connsiteX3" fmla="*/ 357187 w 1768078"/>
            <a:gd name="connsiteY3" fmla="*/ 220266 h 779859"/>
            <a:gd name="connsiteX4" fmla="*/ 494109 w 1768078"/>
            <a:gd name="connsiteY4" fmla="*/ 125016 h 779859"/>
            <a:gd name="connsiteX5" fmla="*/ 636984 w 1768078"/>
            <a:gd name="connsiteY5" fmla="*/ 29766 h 779859"/>
            <a:gd name="connsiteX6" fmla="*/ 869156 w 1768078"/>
            <a:gd name="connsiteY6" fmla="*/ 0 h 779859"/>
            <a:gd name="connsiteX7" fmla="*/ 1339453 w 1768078"/>
            <a:gd name="connsiteY7" fmla="*/ 0 h 779859"/>
            <a:gd name="connsiteX8" fmla="*/ 1506140 w 1768078"/>
            <a:gd name="connsiteY8" fmla="*/ 11906 h 779859"/>
            <a:gd name="connsiteX9" fmla="*/ 1565672 w 1768078"/>
            <a:gd name="connsiteY9" fmla="*/ 95250 h 779859"/>
            <a:gd name="connsiteX10" fmla="*/ 1666875 w 1768078"/>
            <a:gd name="connsiteY10" fmla="*/ 250031 h 779859"/>
            <a:gd name="connsiteX11" fmla="*/ 1696640 w 1768078"/>
            <a:gd name="connsiteY11" fmla="*/ 404812 h 779859"/>
            <a:gd name="connsiteX12" fmla="*/ 1768078 w 1768078"/>
            <a:gd name="connsiteY12" fmla="*/ 559594 h 779859"/>
            <a:gd name="connsiteX13" fmla="*/ 565547 w 1768078"/>
            <a:gd name="connsiteY13" fmla="*/ 559594 h 779859"/>
            <a:gd name="connsiteX14" fmla="*/ 523875 w 1768078"/>
            <a:gd name="connsiteY14" fmla="*/ 619125 h 779859"/>
            <a:gd name="connsiteX15" fmla="*/ 410765 w 1768078"/>
            <a:gd name="connsiteY15" fmla="*/ 631031 h 779859"/>
            <a:gd name="connsiteX16" fmla="*/ 107156 w 1768078"/>
            <a:gd name="connsiteY16" fmla="*/ 779859 h 779859"/>
            <a:gd name="connsiteX17" fmla="*/ 0 w 1768078"/>
            <a:gd name="connsiteY17" fmla="*/ 767953 h 779859"/>
            <a:gd name="connsiteX0" fmla="*/ 0 w 1768078"/>
            <a:gd name="connsiteY0" fmla="*/ 767953 h 779859"/>
            <a:gd name="connsiteX1" fmla="*/ 244078 w 1768078"/>
            <a:gd name="connsiteY1" fmla="*/ 434578 h 779859"/>
            <a:gd name="connsiteX2" fmla="*/ 273843 w 1768078"/>
            <a:gd name="connsiteY2" fmla="*/ 327422 h 779859"/>
            <a:gd name="connsiteX3" fmla="*/ 357187 w 1768078"/>
            <a:gd name="connsiteY3" fmla="*/ 220266 h 779859"/>
            <a:gd name="connsiteX4" fmla="*/ 494109 w 1768078"/>
            <a:gd name="connsiteY4" fmla="*/ 125016 h 779859"/>
            <a:gd name="connsiteX5" fmla="*/ 636984 w 1768078"/>
            <a:gd name="connsiteY5" fmla="*/ 29766 h 779859"/>
            <a:gd name="connsiteX6" fmla="*/ 869156 w 1768078"/>
            <a:gd name="connsiteY6" fmla="*/ 0 h 779859"/>
            <a:gd name="connsiteX7" fmla="*/ 1339453 w 1768078"/>
            <a:gd name="connsiteY7" fmla="*/ 0 h 779859"/>
            <a:gd name="connsiteX8" fmla="*/ 1506140 w 1768078"/>
            <a:gd name="connsiteY8" fmla="*/ 11906 h 779859"/>
            <a:gd name="connsiteX9" fmla="*/ 1565672 w 1768078"/>
            <a:gd name="connsiteY9" fmla="*/ 95250 h 779859"/>
            <a:gd name="connsiteX10" fmla="*/ 1708547 w 1768078"/>
            <a:gd name="connsiteY10" fmla="*/ 422671 h 779859"/>
            <a:gd name="connsiteX11" fmla="*/ 1696640 w 1768078"/>
            <a:gd name="connsiteY11" fmla="*/ 404812 h 779859"/>
            <a:gd name="connsiteX12" fmla="*/ 1768078 w 1768078"/>
            <a:gd name="connsiteY12" fmla="*/ 559594 h 779859"/>
            <a:gd name="connsiteX13" fmla="*/ 565547 w 1768078"/>
            <a:gd name="connsiteY13" fmla="*/ 559594 h 779859"/>
            <a:gd name="connsiteX14" fmla="*/ 523875 w 1768078"/>
            <a:gd name="connsiteY14" fmla="*/ 619125 h 779859"/>
            <a:gd name="connsiteX15" fmla="*/ 410765 w 1768078"/>
            <a:gd name="connsiteY15" fmla="*/ 631031 h 779859"/>
            <a:gd name="connsiteX16" fmla="*/ 107156 w 1768078"/>
            <a:gd name="connsiteY16" fmla="*/ 779859 h 779859"/>
            <a:gd name="connsiteX17" fmla="*/ 0 w 1768078"/>
            <a:gd name="connsiteY17" fmla="*/ 767953 h 779859"/>
            <a:gd name="connsiteX0" fmla="*/ 0 w 2262187"/>
            <a:gd name="connsiteY0" fmla="*/ 767953 h 779859"/>
            <a:gd name="connsiteX1" fmla="*/ 244078 w 2262187"/>
            <a:gd name="connsiteY1" fmla="*/ 434578 h 779859"/>
            <a:gd name="connsiteX2" fmla="*/ 273843 w 2262187"/>
            <a:gd name="connsiteY2" fmla="*/ 327422 h 779859"/>
            <a:gd name="connsiteX3" fmla="*/ 357187 w 2262187"/>
            <a:gd name="connsiteY3" fmla="*/ 220266 h 779859"/>
            <a:gd name="connsiteX4" fmla="*/ 494109 w 2262187"/>
            <a:gd name="connsiteY4" fmla="*/ 125016 h 779859"/>
            <a:gd name="connsiteX5" fmla="*/ 636984 w 2262187"/>
            <a:gd name="connsiteY5" fmla="*/ 29766 h 779859"/>
            <a:gd name="connsiteX6" fmla="*/ 869156 w 2262187"/>
            <a:gd name="connsiteY6" fmla="*/ 0 h 779859"/>
            <a:gd name="connsiteX7" fmla="*/ 1339453 w 2262187"/>
            <a:gd name="connsiteY7" fmla="*/ 0 h 779859"/>
            <a:gd name="connsiteX8" fmla="*/ 1506140 w 2262187"/>
            <a:gd name="connsiteY8" fmla="*/ 11906 h 779859"/>
            <a:gd name="connsiteX9" fmla="*/ 1565672 w 2262187"/>
            <a:gd name="connsiteY9" fmla="*/ 95250 h 779859"/>
            <a:gd name="connsiteX10" fmla="*/ 1708547 w 2262187"/>
            <a:gd name="connsiteY10" fmla="*/ 422671 h 779859"/>
            <a:gd name="connsiteX11" fmla="*/ 2262187 w 2262187"/>
            <a:gd name="connsiteY11" fmla="*/ 428625 h 779859"/>
            <a:gd name="connsiteX12" fmla="*/ 1768078 w 2262187"/>
            <a:gd name="connsiteY12" fmla="*/ 559594 h 779859"/>
            <a:gd name="connsiteX13" fmla="*/ 565547 w 2262187"/>
            <a:gd name="connsiteY13" fmla="*/ 559594 h 779859"/>
            <a:gd name="connsiteX14" fmla="*/ 523875 w 2262187"/>
            <a:gd name="connsiteY14" fmla="*/ 619125 h 779859"/>
            <a:gd name="connsiteX15" fmla="*/ 410765 w 2262187"/>
            <a:gd name="connsiteY15" fmla="*/ 631031 h 779859"/>
            <a:gd name="connsiteX16" fmla="*/ 107156 w 2262187"/>
            <a:gd name="connsiteY16" fmla="*/ 779859 h 779859"/>
            <a:gd name="connsiteX17" fmla="*/ 0 w 2262187"/>
            <a:gd name="connsiteY17" fmla="*/ 767953 h 779859"/>
            <a:gd name="connsiteX0" fmla="*/ 0 w 2262187"/>
            <a:gd name="connsiteY0" fmla="*/ 767953 h 779859"/>
            <a:gd name="connsiteX1" fmla="*/ 244078 w 2262187"/>
            <a:gd name="connsiteY1" fmla="*/ 434578 h 779859"/>
            <a:gd name="connsiteX2" fmla="*/ 273843 w 2262187"/>
            <a:gd name="connsiteY2" fmla="*/ 327422 h 779859"/>
            <a:gd name="connsiteX3" fmla="*/ 357187 w 2262187"/>
            <a:gd name="connsiteY3" fmla="*/ 220266 h 779859"/>
            <a:gd name="connsiteX4" fmla="*/ 494109 w 2262187"/>
            <a:gd name="connsiteY4" fmla="*/ 125016 h 779859"/>
            <a:gd name="connsiteX5" fmla="*/ 636984 w 2262187"/>
            <a:gd name="connsiteY5" fmla="*/ 29766 h 779859"/>
            <a:gd name="connsiteX6" fmla="*/ 869156 w 2262187"/>
            <a:gd name="connsiteY6" fmla="*/ 0 h 779859"/>
            <a:gd name="connsiteX7" fmla="*/ 1339453 w 2262187"/>
            <a:gd name="connsiteY7" fmla="*/ 0 h 779859"/>
            <a:gd name="connsiteX8" fmla="*/ 1506140 w 2262187"/>
            <a:gd name="connsiteY8" fmla="*/ 11906 h 779859"/>
            <a:gd name="connsiteX9" fmla="*/ 1565672 w 2262187"/>
            <a:gd name="connsiteY9" fmla="*/ 95250 h 779859"/>
            <a:gd name="connsiteX10" fmla="*/ 1708547 w 2262187"/>
            <a:gd name="connsiteY10" fmla="*/ 422671 h 779859"/>
            <a:gd name="connsiteX11" fmla="*/ 2262187 w 2262187"/>
            <a:gd name="connsiteY11" fmla="*/ 428625 h 779859"/>
            <a:gd name="connsiteX12" fmla="*/ 2256234 w 2262187"/>
            <a:gd name="connsiteY12" fmla="*/ 577453 h 779859"/>
            <a:gd name="connsiteX13" fmla="*/ 565547 w 2262187"/>
            <a:gd name="connsiteY13" fmla="*/ 559594 h 779859"/>
            <a:gd name="connsiteX14" fmla="*/ 523875 w 2262187"/>
            <a:gd name="connsiteY14" fmla="*/ 619125 h 779859"/>
            <a:gd name="connsiteX15" fmla="*/ 410765 w 2262187"/>
            <a:gd name="connsiteY15" fmla="*/ 631031 h 779859"/>
            <a:gd name="connsiteX16" fmla="*/ 107156 w 2262187"/>
            <a:gd name="connsiteY16" fmla="*/ 779859 h 779859"/>
            <a:gd name="connsiteX17" fmla="*/ 0 w 2262187"/>
            <a:gd name="connsiteY17" fmla="*/ 767953 h 779859"/>
            <a:gd name="connsiteX0" fmla="*/ 0 w 2262187"/>
            <a:gd name="connsiteY0" fmla="*/ 767953 h 779859"/>
            <a:gd name="connsiteX1" fmla="*/ 244078 w 2262187"/>
            <a:gd name="connsiteY1" fmla="*/ 434578 h 779859"/>
            <a:gd name="connsiteX2" fmla="*/ 273843 w 2262187"/>
            <a:gd name="connsiteY2" fmla="*/ 327422 h 779859"/>
            <a:gd name="connsiteX3" fmla="*/ 357187 w 2262187"/>
            <a:gd name="connsiteY3" fmla="*/ 220266 h 779859"/>
            <a:gd name="connsiteX4" fmla="*/ 494109 w 2262187"/>
            <a:gd name="connsiteY4" fmla="*/ 125016 h 779859"/>
            <a:gd name="connsiteX5" fmla="*/ 636984 w 2262187"/>
            <a:gd name="connsiteY5" fmla="*/ 29766 h 779859"/>
            <a:gd name="connsiteX6" fmla="*/ 869156 w 2262187"/>
            <a:gd name="connsiteY6" fmla="*/ 0 h 779859"/>
            <a:gd name="connsiteX7" fmla="*/ 1339453 w 2262187"/>
            <a:gd name="connsiteY7" fmla="*/ 0 h 779859"/>
            <a:gd name="connsiteX8" fmla="*/ 1506140 w 2262187"/>
            <a:gd name="connsiteY8" fmla="*/ 11906 h 779859"/>
            <a:gd name="connsiteX9" fmla="*/ 1565672 w 2262187"/>
            <a:gd name="connsiteY9" fmla="*/ 95250 h 779859"/>
            <a:gd name="connsiteX10" fmla="*/ 1762125 w 2262187"/>
            <a:gd name="connsiteY10" fmla="*/ 375046 h 779859"/>
            <a:gd name="connsiteX11" fmla="*/ 2262187 w 2262187"/>
            <a:gd name="connsiteY11" fmla="*/ 428625 h 779859"/>
            <a:gd name="connsiteX12" fmla="*/ 2256234 w 2262187"/>
            <a:gd name="connsiteY12" fmla="*/ 577453 h 779859"/>
            <a:gd name="connsiteX13" fmla="*/ 565547 w 2262187"/>
            <a:gd name="connsiteY13" fmla="*/ 559594 h 779859"/>
            <a:gd name="connsiteX14" fmla="*/ 523875 w 2262187"/>
            <a:gd name="connsiteY14" fmla="*/ 619125 h 779859"/>
            <a:gd name="connsiteX15" fmla="*/ 410765 w 2262187"/>
            <a:gd name="connsiteY15" fmla="*/ 631031 h 779859"/>
            <a:gd name="connsiteX16" fmla="*/ 107156 w 2262187"/>
            <a:gd name="connsiteY16" fmla="*/ 779859 h 779859"/>
            <a:gd name="connsiteX17" fmla="*/ 0 w 2262187"/>
            <a:gd name="connsiteY17" fmla="*/ 767953 h 77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62187" h="779859">
              <a:moveTo>
                <a:pt x="0" y="767953"/>
              </a:moveTo>
              <a:lnTo>
                <a:pt x="244078" y="434578"/>
              </a:lnTo>
              <a:lnTo>
                <a:pt x="273843" y="327422"/>
              </a:lnTo>
              <a:lnTo>
                <a:pt x="357187" y="220266"/>
              </a:lnTo>
              <a:lnTo>
                <a:pt x="494109" y="125016"/>
              </a:lnTo>
              <a:lnTo>
                <a:pt x="636984" y="29766"/>
              </a:lnTo>
              <a:lnTo>
                <a:pt x="869156" y="0"/>
              </a:lnTo>
              <a:lnTo>
                <a:pt x="1339453" y="0"/>
              </a:lnTo>
              <a:lnTo>
                <a:pt x="1506140" y="11906"/>
              </a:lnTo>
              <a:lnTo>
                <a:pt x="1565672" y="95250"/>
              </a:lnTo>
              <a:lnTo>
                <a:pt x="1762125" y="375046"/>
              </a:lnTo>
              <a:lnTo>
                <a:pt x="2262187" y="428625"/>
              </a:lnTo>
              <a:lnTo>
                <a:pt x="2256234" y="577453"/>
              </a:lnTo>
              <a:lnTo>
                <a:pt x="565547" y="559594"/>
              </a:lnTo>
              <a:lnTo>
                <a:pt x="523875" y="619125"/>
              </a:lnTo>
              <a:lnTo>
                <a:pt x="410765" y="631031"/>
              </a:lnTo>
              <a:lnTo>
                <a:pt x="107156" y="779859"/>
              </a:lnTo>
              <a:lnTo>
                <a:pt x="0" y="767953"/>
              </a:lnTo>
              <a:close/>
            </a:path>
          </a:pathLst>
        </a:custGeom>
        <a:solidFill xmlns:a="http://schemas.openxmlformats.org/drawingml/2006/main">
          <a:schemeClr val="accent4"/>
        </a:solidFill>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en-US" b="1">
              <a:solidFill>
                <a:sysClr val="windowText" lastClr="000000"/>
              </a:solidFill>
            </a:rPr>
            <a:t>FREMONT</a:t>
          </a:r>
        </a:p>
      </cdr:txBody>
    </cdr:sp>
  </cdr:relSizeAnchor>
</c:userShapes>
</file>

<file path=ppt/drawings/drawing5.xml><?xml version="1.0" encoding="utf-8"?>
<c:userShapes xmlns:c="http://schemas.openxmlformats.org/drawingml/2006/chart">
  <cdr:relSizeAnchor xmlns:cdr="http://schemas.openxmlformats.org/drawingml/2006/chartDrawing">
    <cdr:from>
      <cdr:x>0.05224</cdr:x>
      <cdr:y>0.62288</cdr:y>
    </cdr:from>
    <cdr:to>
      <cdr:x>0.96812</cdr:x>
      <cdr:y>0.6721</cdr:y>
    </cdr:to>
    <cdr:sp macro="" textlink="">
      <cdr:nvSpPr>
        <cdr:cNvPr id="5" name="Freeform: Shape 4">
          <a:extLst xmlns:a="http://schemas.openxmlformats.org/drawingml/2006/main">
            <a:ext uri="{FF2B5EF4-FFF2-40B4-BE49-F238E27FC236}">
              <a16:creationId xmlns:a16="http://schemas.microsoft.com/office/drawing/2014/main" id="{F895EAF0-1DC2-4181-B8B0-CD7C2E716CCB}"/>
            </a:ext>
          </a:extLst>
        </cdr:cNvPr>
        <cdr:cNvSpPr/>
      </cdr:nvSpPr>
      <cdr:spPr>
        <a:xfrm xmlns:a="http://schemas.openxmlformats.org/drawingml/2006/main">
          <a:off x="481630" y="3729247"/>
          <a:ext cx="8444656" cy="294696"/>
        </a:xfrm>
        <a:custGeom xmlns:a="http://schemas.openxmlformats.org/drawingml/2006/main">
          <a:avLst/>
          <a:gdLst>
            <a:gd name="connsiteX0" fmla="*/ 0 w 5219700"/>
            <a:gd name="connsiteY0" fmla="*/ 95250 h 295275"/>
            <a:gd name="connsiteX1" fmla="*/ 247650 w 5219700"/>
            <a:gd name="connsiteY1" fmla="*/ 95250 h 295275"/>
            <a:gd name="connsiteX2" fmla="*/ 447675 w 5219700"/>
            <a:gd name="connsiteY2" fmla="*/ 190500 h 295275"/>
            <a:gd name="connsiteX3" fmla="*/ 1857375 w 5219700"/>
            <a:gd name="connsiteY3" fmla="*/ 190500 h 295275"/>
            <a:gd name="connsiteX4" fmla="*/ 2371725 w 5219700"/>
            <a:gd name="connsiteY4" fmla="*/ 0 h 295275"/>
            <a:gd name="connsiteX5" fmla="*/ 5219700 w 5219700"/>
            <a:gd name="connsiteY5" fmla="*/ 19050 h 295275"/>
            <a:gd name="connsiteX6" fmla="*/ 5210175 w 5219700"/>
            <a:gd name="connsiteY6" fmla="*/ 276225 h 295275"/>
            <a:gd name="connsiteX7" fmla="*/ 0 w 5219700"/>
            <a:gd name="connsiteY7" fmla="*/ 295275 h 295275"/>
            <a:gd name="connsiteX8" fmla="*/ 0 w 5219700"/>
            <a:gd name="connsiteY8" fmla="*/ 9525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00" h="295275">
              <a:moveTo>
                <a:pt x="0" y="95250"/>
              </a:moveTo>
              <a:lnTo>
                <a:pt x="247650" y="95250"/>
              </a:lnTo>
              <a:lnTo>
                <a:pt x="447675" y="190500"/>
              </a:lnTo>
              <a:lnTo>
                <a:pt x="1857375" y="190500"/>
              </a:lnTo>
              <a:lnTo>
                <a:pt x="2371725" y="0"/>
              </a:lnTo>
              <a:lnTo>
                <a:pt x="5219700" y="19050"/>
              </a:lnTo>
              <a:lnTo>
                <a:pt x="5210175" y="276225"/>
              </a:lnTo>
              <a:lnTo>
                <a:pt x="0" y="295275"/>
              </a:lnTo>
              <a:lnTo>
                <a:pt x="0" y="95250"/>
              </a:lnTo>
              <a:close/>
            </a:path>
          </a:pathLst>
        </a:custGeom>
        <a:solidFill xmlns:a="http://schemas.openxmlformats.org/drawingml/2006/main">
          <a:schemeClr val="accent4">
            <a:lumMod val="40000"/>
            <a:lumOff val="60000"/>
          </a:schemeClr>
        </a:solidFill>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100"/>
            <a:t>	</a:t>
          </a:r>
          <a:r>
            <a:rPr lang="en-US" sz="1100" b="1">
              <a:solidFill>
                <a:sysClr val="windowText" lastClr="000000"/>
              </a:solidFill>
            </a:rPr>
            <a:t>CRSP</a:t>
          </a:r>
        </a:p>
      </cdr:txBody>
    </cdr:sp>
  </cdr:relSizeAnchor>
  <cdr:relSizeAnchor xmlns:cdr="http://schemas.openxmlformats.org/drawingml/2006/chartDrawing">
    <cdr:from>
      <cdr:x>0.5</cdr:x>
      <cdr:y>0.59623</cdr:y>
    </cdr:from>
    <cdr:to>
      <cdr:x>0.9327</cdr:x>
      <cdr:y>0.61905</cdr:y>
    </cdr:to>
    <cdr:sp macro="" textlink="">
      <cdr:nvSpPr>
        <cdr:cNvPr id="7" name="Freeform: Shape 6">
          <a:extLst xmlns:a="http://schemas.openxmlformats.org/drawingml/2006/main">
            <a:ext uri="{FF2B5EF4-FFF2-40B4-BE49-F238E27FC236}">
              <a16:creationId xmlns:a16="http://schemas.microsoft.com/office/drawing/2014/main" id="{8B9D1FFE-F422-49AF-96CB-88B6042FC898}"/>
            </a:ext>
          </a:extLst>
        </cdr:cNvPr>
        <cdr:cNvSpPr/>
      </cdr:nvSpPr>
      <cdr:spPr>
        <a:xfrm xmlns:a="http://schemas.openxmlformats.org/drawingml/2006/main">
          <a:off x="4610099" y="3569732"/>
          <a:ext cx="3989615" cy="136626"/>
        </a:xfrm>
        <a:custGeom xmlns:a="http://schemas.openxmlformats.org/drawingml/2006/main">
          <a:avLst/>
          <a:gdLst>
            <a:gd name="connsiteX0" fmla="*/ 0 w 2447925"/>
            <a:gd name="connsiteY0" fmla="*/ 85725 h 123825"/>
            <a:gd name="connsiteX1" fmla="*/ 19050 w 2447925"/>
            <a:gd name="connsiteY1" fmla="*/ 0 h 123825"/>
            <a:gd name="connsiteX2" fmla="*/ 2447925 w 2447925"/>
            <a:gd name="connsiteY2" fmla="*/ 19050 h 123825"/>
            <a:gd name="connsiteX3" fmla="*/ 2438400 w 2447925"/>
            <a:gd name="connsiteY3" fmla="*/ 123825 h 123825"/>
            <a:gd name="connsiteX4" fmla="*/ 0 w 2447925"/>
            <a:gd name="connsiteY4" fmla="*/ 8572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7925" h="123825">
              <a:moveTo>
                <a:pt x="0" y="85725"/>
              </a:moveTo>
              <a:lnTo>
                <a:pt x="19050" y="0"/>
              </a:lnTo>
              <a:lnTo>
                <a:pt x="2447925" y="19050"/>
              </a:lnTo>
              <a:lnTo>
                <a:pt x="2438400" y="123825"/>
              </a:lnTo>
              <a:lnTo>
                <a:pt x="0" y="85725"/>
              </a:lnTo>
              <a:close/>
            </a:path>
          </a:pathLst>
        </a:custGeom>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6">
            <a:shade val="50000"/>
          </a:schemeClr>
        </a:lnRef>
        <a:fillRef xmlns:a="http://schemas.openxmlformats.org/drawingml/2006/main" idx="1">
          <a:schemeClr val="accent6"/>
        </a:fillRef>
        <a:effectRef xmlns:a="http://schemas.openxmlformats.org/drawingml/2006/main" idx="0">
          <a:schemeClr val="accent6"/>
        </a:effectRef>
        <a:fontRef xmlns:a="http://schemas.openxmlformats.org/drawingml/2006/main" idx="minor">
          <a:schemeClr val="lt1"/>
        </a:fontRef>
      </cdr:style>
      <cdr:txBody>
        <a:bodyPr xmlns:a="http://schemas.openxmlformats.org/drawingml/2006/main"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r"/>
          <a:r>
            <a:rPr lang="en-US" b="1">
              <a:solidFill>
                <a:sysClr val="windowText" lastClr="000000"/>
              </a:solidFill>
            </a:rPr>
            <a:t>Hunter</a:t>
          </a:r>
        </a:p>
      </cdr:txBody>
    </cdr:sp>
  </cdr:relSizeAnchor>
  <cdr:relSizeAnchor xmlns:cdr="http://schemas.openxmlformats.org/drawingml/2006/chartDrawing">
    <cdr:from>
      <cdr:x>0.38402</cdr:x>
      <cdr:y>0.54521</cdr:y>
    </cdr:from>
    <cdr:to>
      <cdr:x>0.77864</cdr:x>
      <cdr:y>0.65273</cdr:y>
    </cdr:to>
    <cdr:sp macro="" textlink="">
      <cdr:nvSpPr>
        <cdr:cNvPr id="8" name="Freeform: Shape 7">
          <a:extLst xmlns:a="http://schemas.openxmlformats.org/drawingml/2006/main">
            <a:ext uri="{FF2B5EF4-FFF2-40B4-BE49-F238E27FC236}">
              <a16:creationId xmlns:a16="http://schemas.microsoft.com/office/drawing/2014/main" id="{229EDE5C-38C3-4089-8252-002FA7717D34}"/>
            </a:ext>
          </a:extLst>
        </cdr:cNvPr>
        <cdr:cNvSpPr/>
      </cdr:nvSpPr>
      <cdr:spPr>
        <a:xfrm xmlns:a="http://schemas.openxmlformats.org/drawingml/2006/main">
          <a:off x="3540699" y="3264242"/>
          <a:ext cx="3638485" cy="643729"/>
        </a:xfrm>
        <a:custGeom xmlns:a="http://schemas.openxmlformats.org/drawingml/2006/main">
          <a:avLst/>
          <a:gdLst>
            <a:gd name="connsiteX0" fmla="*/ 0 w 2628900"/>
            <a:gd name="connsiteY0" fmla="*/ 590550 h 590550"/>
            <a:gd name="connsiteX1" fmla="*/ 390525 w 2628900"/>
            <a:gd name="connsiteY1" fmla="*/ 333375 h 590550"/>
            <a:gd name="connsiteX2" fmla="*/ 514350 w 2628900"/>
            <a:gd name="connsiteY2" fmla="*/ 123825 h 590550"/>
            <a:gd name="connsiteX3" fmla="*/ 704850 w 2628900"/>
            <a:gd name="connsiteY3" fmla="*/ 85725 h 590550"/>
            <a:gd name="connsiteX4" fmla="*/ 762000 w 2628900"/>
            <a:gd name="connsiteY4" fmla="*/ 9525 h 590550"/>
            <a:gd name="connsiteX5" fmla="*/ 2209800 w 2628900"/>
            <a:gd name="connsiteY5" fmla="*/ 0 h 590550"/>
            <a:gd name="connsiteX6" fmla="*/ 2381250 w 2628900"/>
            <a:gd name="connsiteY6" fmla="*/ 104775 h 590550"/>
            <a:gd name="connsiteX7" fmla="*/ 2476500 w 2628900"/>
            <a:gd name="connsiteY7" fmla="*/ 219075 h 590550"/>
            <a:gd name="connsiteX8" fmla="*/ 2628900 w 2628900"/>
            <a:gd name="connsiteY8" fmla="*/ 314325 h 590550"/>
            <a:gd name="connsiteX9" fmla="*/ 752475 w 2628900"/>
            <a:gd name="connsiteY9" fmla="*/ 304800 h 590550"/>
            <a:gd name="connsiteX10" fmla="*/ 752475 w 2628900"/>
            <a:gd name="connsiteY10" fmla="*/ 400050 h 590550"/>
            <a:gd name="connsiteX11" fmla="*/ 542925 w 2628900"/>
            <a:gd name="connsiteY11" fmla="*/ 409575 h 590550"/>
            <a:gd name="connsiteX12" fmla="*/ 0 w 2628900"/>
            <a:gd name="connsiteY12" fmla="*/ 590550 h 590550"/>
            <a:gd name="connsiteX0" fmla="*/ 0 w 2655094"/>
            <a:gd name="connsiteY0" fmla="*/ 534573 h 534573"/>
            <a:gd name="connsiteX1" fmla="*/ 416719 w 2655094"/>
            <a:gd name="connsiteY1" fmla="*/ 333375 h 534573"/>
            <a:gd name="connsiteX2" fmla="*/ 540544 w 2655094"/>
            <a:gd name="connsiteY2" fmla="*/ 123825 h 534573"/>
            <a:gd name="connsiteX3" fmla="*/ 731044 w 2655094"/>
            <a:gd name="connsiteY3" fmla="*/ 85725 h 534573"/>
            <a:gd name="connsiteX4" fmla="*/ 788194 w 2655094"/>
            <a:gd name="connsiteY4" fmla="*/ 9525 h 534573"/>
            <a:gd name="connsiteX5" fmla="*/ 2235994 w 2655094"/>
            <a:gd name="connsiteY5" fmla="*/ 0 h 534573"/>
            <a:gd name="connsiteX6" fmla="*/ 2407444 w 2655094"/>
            <a:gd name="connsiteY6" fmla="*/ 104775 h 534573"/>
            <a:gd name="connsiteX7" fmla="*/ 2502694 w 2655094"/>
            <a:gd name="connsiteY7" fmla="*/ 219075 h 534573"/>
            <a:gd name="connsiteX8" fmla="*/ 2655094 w 2655094"/>
            <a:gd name="connsiteY8" fmla="*/ 314325 h 534573"/>
            <a:gd name="connsiteX9" fmla="*/ 778669 w 2655094"/>
            <a:gd name="connsiteY9" fmla="*/ 304800 h 534573"/>
            <a:gd name="connsiteX10" fmla="*/ 778669 w 2655094"/>
            <a:gd name="connsiteY10" fmla="*/ 400050 h 534573"/>
            <a:gd name="connsiteX11" fmla="*/ 569119 w 2655094"/>
            <a:gd name="connsiteY11" fmla="*/ 409575 h 534573"/>
            <a:gd name="connsiteX12" fmla="*/ 0 w 2655094"/>
            <a:gd name="connsiteY12" fmla="*/ 534573 h 534573"/>
            <a:gd name="connsiteX0" fmla="*/ 0 w 2655094"/>
            <a:gd name="connsiteY0" fmla="*/ 534573 h 534573"/>
            <a:gd name="connsiteX1" fmla="*/ 416719 w 2655094"/>
            <a:gd name="connsiteY1" fmla="*/ 333375 h 534573"/>
            <a:gd name="connsiteX2" fmla="*/ 540544 w 2655094"/>
            <a:gd name="connsiteY2" fmla="*/ 123825 h 534573"/>
            <a:gd name="connsiteX3" fmla="*/ 731044 w 2655094"/>
            <a:gd name="connsiteY3" fmla="*/ 85725 h 534573"/>
            <a:gd name="connsiteX4" fmla="*/ 788194 w 2655094"/>
            <a:gd name="connsiteY4" fmla="*/ 9525 h 534573"/>
            <a:gd name="connsiteX5" fmla="*/ 2235994 w 2655094"/>
            <a:gd name="connsiteY5" fmla="*/ 0 h 534573"/>
            <a:gd name="connsiteX6" fmla="*/ 2407444 w 2655094"/>
            <a:gd name="connsiteY6" fmla="*/ 104775 h 534573"/>
            <a:gd name="connsiteX7" fmla="*/ 2502694 w 2655094"/>
            <a:gd name="connsiteY7" fmla="*/ 219075 h 534573"/>
            <a:gd name="connsiteX8" fmla="*/ 2655094 w 2655094"/>
            <a:gd name="connsiteY8" fmla="*/ 314325 h 534573"/>
            <a:gd name="connsiteX9" fmla="*/ 778669 w 2655094"/>
            <a:gd name="connsiteY9" fmla="*/ 304800 h 534573"/>
            <a:gd name="connsiteX10" fmla="*/ 761206 w 2655094"/>
            <a:gd name="connsiteY10" fmla="*/ 456029 h 534573"/>
            <a:gd name="connsiteX11" fmla="*/ 569119 w 2655094"/>
            <a:gd name="connsiteY11" fmla="*/ 409575 h 534573"/>
            <a:gd name="connsiteX12" fmla="*/ 0 w 2655094"/>
            <a:gd name="connsiteY12" fmla="*/ 534573 h 534573"/>
            <a:gd name="connsiteX0" fmla="*/ 0 w 2671076"/>
            <a:gd name="connsiteY0" fmla="*/ 606348 h 606348"/>
            <a:gd name="connsiteX1" fmla="*/ 432701 w 2671076"/>
            <a:gd name="connsiteY1" fmla="*/ 333375 h 606348"/>
            <a:gd name="connsiteX2" fmla="*/ 556526 w 2671076"/>
            <a:gd name="connsiteY2" fmla="*/ 123825 h 606348"/>
            <a:gd name="connsiteX3" fmla="*/ 747026 w 2671076"/>
            <a:gd name="connsiteY3" fmla="*/ 85725 h 606348"/>
            <a:gd name="connsiteX4" fmla="*/ 804176 w 2671076"/>
            <a:gd name="connsiteY4" fmla="*/ 9525 h 606348"/>
            <a:gd name="connsiteX5" fmla="*/ 2251976 w 2671076"/>
            <a:gd name="connsiteY5" fmla="*/ 0 h 606348"/>
            <a:gd name="connsiteX6" fmla="*/ 2423426 w 2671076"/>
            <a:gd name="connsiteY6" fmla="*/ 104775 h 606348"/>
            <a:gd name="connsiteX7" fmla="*/ 2518676 w 2671076"/>
            <a:gd name="connsiteY7" fmla="*/ 219075 h 606348"/>
            <a:gd name="connsiteX8" fmla="*/ 2671076 w 2671076"/>
            <a:gd name="connsiteY8" fmla="*/ 314325 h 606348"/>
            <a:gd name="connsiteX9" fmla="*/ 794651 w 2671076"/>
            <a:gd name="connsiteY9" fmla="*/ 304800 h 606348"/>
            <a:gd name="connsiteX10" fmla="*/ 777188 w 2671076"/>
            <a:gd name="connsiteY10" fmla="*/ 456029 h 606348"/>
            <a:gd name="connsiteX11" fmla="*/ 585101 w 2671076"/>
            <a:gd name="connsiteY11" fmla="*/ 409575 h 606348"/>
            <a:gd name="connsiteX12" fmla="*/ 0 w 2671076"/>
            <a:gd name="connsiteY12" fmla="*/ 606348 h 606348"/>
            <a:gd name="connsiteX0" fmla="*/ 0 w 2671076"/>
            <a:gd name="connsiteY0" fmla="*/ 606348 h 606348"/>
            <a:gd name="connsiteX1" fmla="*/ 432701 w 2671076"/>
            <a:gd name="connsiteY1" fmla="*/ 333375 h 606348"/>
            <a:gd name="connsiteX2" fmla="*/ 556526 w 2671076"/>
            <a:gd name="connsiteY2" fmla="*/ 123825 h 606348"/>
            <a:gd name="connsiteX3" fmla="*/ 747026 w 2671076"/>
            <a:gd name="connsiteY3" fmla="*/ 85725 h 606348"/>
            <a:gd name="connsiteX4" fmla="*/ 804176 w 2671076"/>
            <a:gd name="connsiteY4" fmla="*/ 9525 h 606348"/>
            <a:gd name="connsiteX5" fmla="*/ 2251976 w 2671076"/>
            <a:gd name="connsiteY5" fmla="*/ 0 h 606348"/>
            <a:gd name="connsiteX6" fmla="*/ 2423426 w 2671076"/>
            <a:gd name="connsiteY6" fmla="*/ 104775 h 606348"/>
            <a:gd name="connsiteX7" fmla="*/ 2518676 w 2671076"/>
            <a:gd name="connsiteY7" fmla="*/ 219075 h 606348"/>
            <a:gd name="connsiteX8" fmla="*/ 2671076 w 2671076"/>
            <a:gd name="connsiteY8" fmla="*/ 314325 h 606348"/>
            <a:gd name="connsiteX9" fmla="*/ 794651 w 2671076"/>
            <a:gd name="connsiteY9" fmla="*/ 304800 h 606348"/>
            <a:gd name="connsiteX10" fmla="*/ 777188 w 2671076"/>
            <a:gd name="connsiteY10" fmla="*/ 456029 h 606348"/>
            <a:gd name="connsiteX11" fmla="*/ 553136 w 2671076"/>
            <a:gd name="connsiteY11" fmla="*/ 460842 h 606348"/>
            <a:gd name="connsiteX12" fmla="*/ 0 w 2671076"/>
            <a:gd name="connsiteY12" fmla="*/ 606348 h 606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71076" h="606348">
              <a:moveTo>
                <a:pt x="0" y="606348"/>
              </a:moveTo>
              <a:lnTo>
                <a:pt x="432701" y="333375"/>
              </a:lnTo>
              <a:lnTo>
                <a:pt x="556526" y="123825"/>
              </a:lnTo>
              <a:lnTo>
                <a:pt x="747026" y="85725"/>
              </a:lnTo>
              <a:lnTo>
                <a:pt x="804176" y="9525"/>
              </a:lnTo>
              <a:lnTo>
                <a:pt x="2251976" y="0"/>
              </a:lnTo>
              <a:lnTo>
                <a:pt x="2423426" y="104775"/>
              </a:lnTo>
              <a:lnTo>
                <a:pt x="2518676" y="219075"/>
              </a:lnTo>
              <a:lnTo>
                <a:pt x="2671076" y="314325"/>
              </a:lnTo>
              <a:lnTo>
                <a:pt x="794651" y="304800"/>
              </a:lnTo>
              <a:lnTo>
                <a:pt x="777188" y="456029"/>
              </a:lnTo>
              <a:lnTo>
                <a:pt x="553136" y="460842"/>
              </a:lnTo>
              <a:lnTo>
                <a:pt x="0" y="606348"/>
              </a:lnTo>
              <a:close/>
            </a:path>
          </a:pathLst>
        </a:custGeom>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t"/>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100" b="1">
              <a:solidFill>
                <a:sysClr val="windowText" lastClr="000000"/>
              </a:solidFill>
            </a:rPr>
            <a:t>STEEL</a:t>
          </a:r>
          <a:r>
            <a:rPr lang="en-US" sz="1100" b="1" baseline="0">
              <a:solidFill>
                <a:sysClr val="windowText" lastClr="000000"/>
              </a:solidFill>
            </a:rPr>
            <a:t> A</a:t>
          </a:r>
          <a:endParaRPr lang="en-US" sz="1100" b="1">
            <a:solidFill>
              <a:sysClr val="windowText" lastClr="000000"/>
            </a:solidFill>
          </a:endParaRPr>
        </a:p>
      </cdr:txBody>
    </cdr:sp>
  </cdr:relSizeAnchor>
  <cdr:relSizeAnchor xmlns:cdr="http://schemas.openxmlformats.org/drawingml/2006/chartDrawing">
    <cdr:from>
      <cdr:x>0.05344</cdr:x>
      <cdr:y>0.67273</cdr:y>
    </cdr:from>
    <cdr:to>
      <cdr:x>0.96812</cdr:x>
      <cdr:y>0.90896</cdr:y>
    </cdr:to>
    <cdr:sp macro="" textlink="">
      <cdr:nvSpPr>
        <cdr:cNvPr id="9" name="Rectangle: Rounded Corners 8">
          <a:extLst xmlns:a="http://schemas.openxmlformats.org/drawingml/2006/main">
            <a:ext uri="{FF2B5EF4-FFF2-40B4-BE49-F238E27FC236}">
              <a16:creationId xmlns:a16="http://schemas.microsoft.com/office/drawing/2014/main" id="{47FB89FD-A2BE-4E6B-B58D-BF2EAF18DCD0}"/>
            </a:ext>
          </a:extLst>
        </cdr:cNvPr>
        <cdr:cNvSpPr/>
      </cdr:nvSpPr>
      <cdr:spPr>
        <a:xfrm xmlns:a="http://schemas.openxmlformats.org/drawingml/2006/main">
          <a:off x="492694" y="4027715"/>
          <a:ext cx="8433592" cy="1414362"/>
        </a:xfrm>
        <a:prstGeom xmlns:a="http://schemas.openxmlformats.org/drawingml/2006/main" prst="roundRect">
          <a:avLst/>
        </a:prstGeom>
        <a:solidFill xmlns:a="http://schemas.openxmlformats.org/drawingml/2006/main">
          <a:srgbClr val="FF0000"/>
        </a:solidFill>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nchor="ctr"/>
        <a:lstStyle xmlns:a="http://schemas.openxmlformats.org/drawingml/2006/main"/>
        <a:p xmlns:a="http://schemas.openxmlformats.org/drawingml/2006/main">
          <a:pPr algn="ctr"/>
          <a:r>
            <a:rPr lang="en-US" b="1">
              <a:solidFill>
                <a:sysClr val="windowText" lastClr="000000"/>
              </a:solidFill>
            </a:rPr>
            <a:t>NEBO</a:t>
          </a:r>
        </a:p>
      </cdr:txBody>
    </cdr:sp>
  </cdr:relSizeAnchor>
  <cdr:relSizeAnchor xmlns:cdr="http://schemas.openxmlformats.org/drawingml/2006/chartDrawing">
    <cdr:from>
      <cdr:x>0.38255</cdr:x>
      <cdr:y>0.46539</cdr:y>
    </cdr:from>
    <cdr:to>
      <cdr:x>0.92321</cdr:x>
      <cdr:y>0.65324</cdr:y>
    </cdr:to>
    <cdr:sp macro="" textlink="">
      <cdr:nvSpPr>
        <cdr:cNvPr id="2" name="Freeform: Shape 1">
          <a:extLst xmlns:a="http://schemas.openxmlformats.org/drawingml/2006/main">
            <a:ext uri="{FF2B5EF4-FFF2-40B4-BE49-F238E27FC236}">
              <a16:creationId xmlns:a16="http://schemas.microsoft.com/office/drawing/2014/main" id="{BF25E2C6-0FEF-4FCB-9BA2-D6E04E45DD2A}"/>
            </a:ext>
          </a:extLst>
        </cdr:cNvPr>
        <cdr:cNvSpPr/>
      </cdr:nvSpPr>
      <cdr:spPr>
        <a:xfrm xmlns:a="http://schemas.openxmlformats.org/drawingml/2006/main">
          <a:off x="3527217" y="2786353"/>
          <a:ext cx="4984924" cy="1124662"/>
        </a:xfrm>
        <a:custGeom xmlns:a="http://schemas.openxmlformats.org/drawingml/2006/main">
          <a:avLst/>
          <a:gdLst>
            <a:gd name="connsiteX0" fmla="*/ 0 w 2307981"/>
            <a:gd name="connsiteY0" fmla="*/ 366346 h 366346"/>
            <a:gd name="connsiteX1" fmla="*/ 205154 w 2307981"/>
            <a:gd name="connsiteY1" fmla="*/ 263769 h 366346"/>
            <a:gd name="connsiteX2" fmla="*/ 271096 w 2307981"/>
            <a:gd name="connsiteY2" fmla="*/ 139212 h 366346"/>
            <a:gd name="connsiteX3" fmla="*/ 424961 w 2307981"/>
            <a:gd name="connsiteY3" fmla="*/ 109904 h 366346"/>
            <a:gd name="connsiteX4" fmla="*/ 498231 w 2307981"/>
            <a:gd name="connsiteY4" fmla="*/ 51289 h 366346"/>
            <a:gd name="connsiteX5" fmla="*/ 586154 w 2307981"/>
            <a:gd name="connsiteY5" fmla="*/ 0 h 366346"/>
            <a:gd name="connsiteX6" fmla="*/ 1428750 w 2307981"/>
            <a:gd name="connsiteY6" fmla="*/ 0 h 366346"/>
            <a:gd name="connsiteX7" fmla="*/ 1502019 w 2307981"/>
            <a:gd name="connsiteY7" fmla="*/ 0 h 366346"/>
            <a:gd name="connsiteX8" fmla="*/ 1611923 w 2307981"/>
            <a:gd name="connsiteY8" fmla="*/ 14654 h 366346"/>
            <a:gd name="connsiteX9" fmla="*/ 1670538 w 2307981"/>
            <a:gd name="connsiteY9" fmla="*/ 73269 h 366346"/>
            <a:gd name="connsiteX10" fmla="*/ 1707173 w 2307981"/>
            <a:gd name="connsiteY10" fmla="*/ 146539 h 366346"/>
            <a:gd name="connsiteX11" fmla="*/ 1729154 w 2307981"/>
            <a:gd name="connsiteY11" fmla="*/ 183173 h 366346"/>
            <a:gd name="connsiteX12" fmla="*/ 1824404 w 2307981"/>
            <a:gd name="connsiteY12" fmla="*/ 219808 h 366346"/>
            <a:gd name="connsiteX13" fmla="*/ 2286000 w 2307981"/>
            <a:gd name="connsiteY13" fmla="*/ 219808 h 366346"/>
            <a:gd name="connsiteX14" fmla="*/ 2307981 w 2307981"/>
            <a:gd name="connsiteY14" fmla="*/ 315058 h 366346"/>
            <a:gd name="connsiteX15" fmla="*/ 1809750 w 2307981"/>
            <a:gd name="connsiteY15" fmla="*/ 315058 h 366346"/>
            <a:gd name="connsiteX16" fmla="*/ 1677865 w 2307981"/>
            <a:gd name="connsiteY16" fmla="*/ 271096 h 366346"/>
            <a:gd name="connsiteX17" fmla="*/ 1619250 w 2307981"/>
            <a:gd name="connsiteY17" fmla="*/ 197827 h 366346"/>
            <a:gd name="connsiteX18" fmla="*/ 1516673 w 2307981"/>
            <a:gd name="connsiteY18" fmla="*/ 175846 h 366346"/>
            <a:gd name="connsiteX19" fmla="*/ 542192 w 2307981"/>
            <a:gd name="connsiteY19" fmla="*/ 153866 h 366346"/>
            <a:gd name="connsiteX20" fmla="*/ 483577 w 2307981"/>
            <a:gd name="connsiteY20" fmla="*/ 219808 h 366346"/>
            <a:gd name="connsiteX21" fmla="*/ 366346 w 2307981"/>
            <a:gd name="connsiteY21" fmla="*/ 219808 h 366346"/>
            <a:gd name="connsiteX22" fmla="*/ 256442 w 2307981"/>
            <a:gd name="connsiteY22" fmla="*/ 322385 h 366346"/>
            <a:gd name="connsiteX23" fmla="*/ 0 w 2307981"/>
            <a:gd name="connsiteY23" fmla="*/ 366346 h 366346"/>
            <a:gd name="connsiteX0" fmla="*/ 0 w 2307981"/>
            <a:gd name="connsiteY0" fmla="*/ 419752 h 419752"/>
            <a:gd name="connsiteX1" fmla="*/ 205154 w 2307981"/>
            <a:gd name="connsiteY1" fmla="*/ 263769 h 419752"/>
            <a:gd name="connsiteX2" fmla="*/ 271096 w 2307981"/>
            <a:gd name="connsiteY2" fmla="*/ 139212 h 419752"/>
            <a:gd name="connsiteX3" fmla="*/ 424961 w 2307981"/>
            <a:gd name="connsiteY3" fmla="*/ 109904 h 419752"/>
            <a:gd name="connsiteX4" fmla="*/ 498231 w 2307981"/>
            <a:gd name="connsiteY4" fmla="*/ 51289 h 419752"/>
            <a:gd name="connsiteX5" fmla="*/ 586154 w 2307981"/>
            <a:gd name="connsiteY5" fmla="*/ 0 h 419752"/>
            <a:gd name="connsiteX6" fmla="*/ 1428750 w 2307981"/>
            <a:gd name="connsiteY6" fmla="*/ 0 h 419752"/>
            <a:gd name="connsiteX7" fmla="*/ 1502019 w 2307981"/>
            <a:gd name="connsiteY7" fmla="*/ 0 h 419752"/>
            <a:gd name="connsiteX8" fmla="*/ 1611923 w 2307981"/>
            <a:gd name="connsiteY8" fmla="*/ 14654 h 419752"/>
            <a:gd name="connsiteX9" fmla="*/ 1670538 w 2307981"/>
            <a:gd name="connsiteY9" fmla="*/ 73269 h 419752"/>
            <a:gd name="connsiteX10" fmla="*/ 1707173 w 2307981"/>
            <a:gd name="connsiteY10" fmla="*/ 146539 h 419752"/>
            <a:gd name="connsiteX11" fmla="*/ 1729154 w 2307981"/>
            <a:gd name="connsiteY11" fmla="*/ 183173 h 419752"/>
            <a:gd name="connsiteX12" fmla="*/ 1824404 w 2307981"/>
            <a:gd name="connsiteY12" fmla="*/ 219808 h 419752"/>
            <a:gd name="connsiteX13" fmla="*/ 2286000 w 2307981"/>
            <a:gd name="connsiteY13" fmla="*/ 219808 h 419752"/>
            <a:gd name="connsiteX14" fmla="*/ 2307981 w 2307981"/>
            <a:gd name="connsiteY14" fmla="*/ 315058 h 419752"/>
            <a:gd name="connsiteX15" fmla="*/ 1809750 w 2307981"/>
            <a:gd name="connsiteY15" fmla="*/ 315058 h 419752"/>
            <a:gd name="connsiteX16" fmla="*/ 1677865 w 2307981"/>
            <a:gd name="connsiteY16" fmla="*/ 271096 h 419752"/>
            <a:gd name="connsiteX17" fmla="*/ 1619250 w 2307981"/>
            <a:gd name="connsiteY17" fmla="*/ 197827 h 419752"/>
            <a:gd name="connsiteX18" fmla="*/ 1516673 w 2307981"/>
            <a:gd name="connsiteY18" fmla="*/ 175846 h 419752"/>
            <a:gd name="connsiteX19" fmla="*/ 542192 w 2307981"/>
            <a:gd name="connsiteY19" fmla="*/ 153866 h 419752"/>
            <a:gd name="connsiteX20" fmla="*/ 483577 w 2307981"/>
            <a:gd name="connsiteY20" fmla="*/ 219808 h 419752"/>
            <a:gd name="connsiteX21" fmla="*/ 366346 w 2307981"/>
            <a:gd name="connsiteY21" fmla="*/ 219808 h 419752"/>
            <a:gd name="connsiteX22" fmla="*/ 256442 w 2307981"/>
            <a:gd name="connsiteY22" fmla="*/ 322385 h 419752"/>
            <a:gd name="connsiteX23" fmla="*/ 0 w 2307981"/>
            <a:gd name="connsiteY23" fmla="*/ 419752 h 419752"/>
            <a:gd name="connsiteX0" fmla="*/ 0 w 2307981"/>
            <a:gd name="connsiteY0" fmla="*/ 419752 h 419752"/>
            <a:gd name="connsiteX1" fmla="*/ 205154 w 2307981"/>
            <a:gd name="connsiteY1" fmla="*/ 263769 h 419752"/>
            <a:gd name="connsiteX2" fmla="*/ 271096 w 2307981"/>
            <a:gd name="connsiteY2" fmla="*/ 139212 h 419752"/>
            <a:gd name="connsiteX3" fmla="*/ 424961 w 2307981"/>
            <a:gd name="connsiteY3" fmla="*/ 109904 h 419752"/>
            <a:gd name="connsiteX4" fmla="*/ 498231 w 2307981"/>
            <a:gd name="connsiteY4" fmla="*/ 51289 h 419752"/>
            <a:gd name="connsiteX5" fmla="*/ 586154 w 2307981"/>
            <a:gd name="connsiteY5" fmla="*/ 0 h 419752"/>
            <a:gd name="connsiteX6" fmla="*/ 1428750 w 2307981"/>
            <a:gd name="connsiteY6" fmla="*/ 0 h 419752"/>
            <a:gd name="connsiteX7" fmla="*/ 1502019 w 2307981"/>
            <a:gd name="connsiteY7" fmla="*/ 0 h 419752"/>
            <a:gd name="connsiteX8" fmla="*/ 1611923 w 2307981"/>
            <a:gd name="connsiteY8" fmla="*/ 14654 h 419752"/>
            <a:gd name="connsiteX9" fmla="*/ 1670538 w 2307981"/>
            <a:gd name="connsiteY9" fmla="*/ 73269 h 419752"/>
            <a:gd name="connsiteX10" fmla="*/ 1707173 w 2307981"/>
            <a:gd name="connsiteY10" fmla="*/ 146539 h 419752"/>
            <a:gd name="connsiteX11" fmla="*/ 1729154 w 2307981"/>
            <a:gd name="connsiteY11" fmla="*/ 183173 h 419752"/>
            <a:gd name="connsiteX12" fmla="*/ 1824404 w 2307981"/>
            <a:gd name="connsiteY12" fmla="*/ 219808 h 419752"/>
            <a:gd name="connsiteX13" fmla="*/ 2286000 w 2307981"/>
            <a:gd name="connsiteY13" fmla="*/ 219808 h 419752"/>
            <a:gd name="connsiteX14" fmla="*/ 2307981 w 2307981"/>
            <a:gd name="connsiteY14" fmla="*/ 315058 h 419752"/>
            <a:gd name="connsiteX15" fmla="*/ 1809750 w 2307981"/>
            <a:gd name="connsiteY15" fmla="*/ 315058 h 419752"/>
            <a:gd name="connsiteX16" fmla="*/ 1677865 w 2307981"/>
            <a:gd name="connsiteY16" fmla="*/ 271096 h 419752"/>
            <a:gd name="connsiteX17" fmla="*/ 1619250 w 2307981"/>
            <a:gd name="connsiteY17" fmla="*/ 197827 h 419752"/>
            <a:gd name="connsiteX18" fmla="*/ 1516673 w 2307981"/>
            <a:gd name="connsiteY18" fmla="*/ 175846 h 419752"/>
            <a:gd name="connsiteX19" fmla="*/ 542192 w 2307981"/>
            <a:gd name="connsiteY19" fmla="*/ 153866 h 419752"/>
            <a:gd name="connsiteX20" fmla="*/ 483577 w 2307981"/>
            <a:gd name="connsiteY20" fmla="*/ 219808 h 419752"/>
            <a:gd name="connsiteX21" fmla="*/ 366346 w 2307981"/>
            <a:gd name="connsiteY21" fmla="*/ 219808 h 419752"/>
            <a:gd name="connsiteX22" fmla="*/ 250985 w 2307981"/>
            <a:gd name="connsiteY22" fmla="*/ 326835 h 419752"/>
            <a:gd name="connsiteX23" fmla="*/ 0 w 2307981"/>
            <a:gd name="connsiteY23" fmla="*/ 419752 h 419752"/>
            <a:gd name="connsiteX0" fmla="*/ 0 w 2307981"/>
            <a:gd name="connsiteY0" fmla="*/ 419752 h 419752"/>
            <a:gd name="connsiteX1" fmla="*/ 205154 w 2307981"/>
            <a:gd name="connsiteY1" fmla="*/ 263769 h 419752"/>
            <a:gd name="connsiteX2" fmla="*/ 271096 w 2307981"/>
            <a:gd name="connsiteY2" fmla="*/ 139212 h 419752"/>
            <a:gd name="connsiteX3" fmla="*/ 424961 w 2307981"/>
            <a:gd name="connsiteY3" fmla="*/ 109904 h 419752"/>
            <a:gd name="connsiteX4" fmla="*/ 498231 w 2307981"/>
            <a:gd name="connsiteY4" fmla="*/ 51289 h 419752"/>
            <a:gd name="connsiteX5" fmla="*/ 586154 w 2307981"/>
            <a:gd name="connsiteY5" fmla="*/ 0 h 419752"/>
            <a:gd name="connsiteX6" fmla="*/ 1428750 w 2307981"/>
            <a:gd name="connsiteY6" fmla="*/ 0 h 419752"/>
            <a:gd name="connsiteX7" fmla="*/ 1502019 w 2307981"/>
            <a:gd name="connsiteY7" fmla="*/ 0 h 419752"/>
            <a:gd name="connsiteX8" fmla="*/ 1611923 w 2307981"/>
            <a:gd name="connsiteY8" fmla="*/ 14654 h 419752"/>
            <a:gd name="connsiteX9" fmla="*/ 1670538 w 2307981"/>
            <a:gd name="connsiteY9" fmla="*/ 73269 h 419752"/>
            <a:gd name="connsiteX10" fmla="*/ 1707173 w 2307981"/>
            <a:gd name="connsiteY10" fmla="*/ 146539 h 419752"/>
            <a:gd name="connsiteX11" fmla="*/ 1729154 w 2307981"/>
            <a:gd name="connsiteY11" fmla="*/ 183173 h 419752"/>
            <a:gd name="connsiteX12" fmla="*/ 1824404 w 2307981"/>
            <a:gd name="connsiteY12" fmla="*/ 219808 h 419752"/>
            <a:gd name="connsiteX13" fmla="*/ 2286000 w 2307981"/>
            <a:gd name="connsiteY13" fmla="*/ 219808 h 419752"/>
            <a:gd name="connsiteX14" fmla="*/ 2307981 w 2307981"/>
            <a:gd name="connsiteY14" fmla="*/ 315058 h 419752"/>
            <a:gd name="connsiteX15" fmla="*/ 1809750 w 2307981"/>
            <a:gd name="connsiteY15" fmla="*/ 315058 h 419752"/>
            <a:gd name="connsiteX16" fmla="*/ 1677865 w 2307981"/>
            <a:gd name="connsiteY16" fmla="*/ 271096 h 419752"/>
            <a:gd name="connsiteX17" fmla="*/ 1619250 w 2307981"/>
            <a:gd name="connsiteY17" fmla="*/ 197827 h 419752"/>
            <a:gd name="connsiteX18" fmla="*/ 1516673 w 2307981"/>
            <a:gd name="connsiteY18" fmla="*/ 175846 h 419752"/>
            <a:gd name="connsiteX19" fmla="*/ 542192 w 2307981"/>
            <a:gd name="connsiteY19" fmla="*/ 153866 h 419752"/>
            <a:gd name="connsiteX20" fmla="*/ 483577 w 2307981"/>
            <a:gd name="connsiteY20" fmla="*/ 219808 h 419752"/>
            <a:gd name="connsiteX21" fmla="*/ 349975 w 2307981"/>
            <a:gd name="connsiteY21" fmla="*/ 242061 h 419752"/>
            <a:gd name="connsiteX22" fmla="*/ 250985 w 2307981"/>
            <a:gd name="connsiteY22" fmla="*/ 326835 h 419752"/>
            <a:gd name="connsiteX23" fmla="*/ 0 w 2307981"/>
            <a:gd name="connsiteY23" fmla="*/ 419752 h 419752"/>
            <a:gd name="connsiteX0" fmla="*/ 0 w 2307981"/>
            <a:gd name="connsiteY0" fmla="*/ 419752 h 419752"/>
            <a:gd name="connsiteX1" fmla="*/ 205154 w 2307981"/>
            <a:gd name="connsiteY1" fmla="*/ 263769 h 419752"/>
            <a:gd name="connsiteX2" fmla="*/ 271096 w 2307981"/>
            <a:gd name="connsiteY2" fmla="*/ 139212 h 419752"/>
            <a:gd name="connsiteX3" fmla="*/ 424961 w 2307981"/>
            <a:gd name="connsiteY3" fmla="*/ 109904 h 419752"/>
            <a:gd name="connsiteX4" fmla="*/ 498231 w 2307981"/>
            <a:gd name="connsiteY4" fmla="*/ 51289 h 419752"/>
            <a:gd name="connsiteX5" fmla="*/ 586154 w 2307981"/>
            <a:gd name="connsiteY5" fmla="*/ 0 h 419752"/>
            <a:gd name="connsiteX6" fmla="*/ 1428750 w 2307981"/>
            <a:gd name="connsiteY6" fmla="*/ 0 h 419752"/>
            <a:gd name="connsiteX7" fmla="*/ 1502019 w 2307981"/>
            <a:gd name="connsiteY7" fmla="*/ 0 h 419752"/>
            <a:gd name="connsiteX8" fmla="*/ 1611923 w 2307981"/>
            <a:gd name="connsiteY8" fmla="*/ 14654 h 419752"/>
            <a:gd name="connsiteX9" fmla="*/ 1670538 w 2307981"/>
            <a:gd name="connsiteY9" fmla="*/ 73269 h 419752"/>
            <a:gd name="connsiteX10" fmla="*/ 1707173 w 2307981"/>
            <a:gd name="connsiteY10" fmla="*/ 146539 h 419752"/>
            <a:gd name="connsiteX11" fmla="*/ 1729154 w 2307981"/>
            <a:gd name="connsiteY11" fmla="*/ 183173 h 419752"/>
            <a:gd name="connsiteX12" fmla="*/ 1824404 w 2307981"/>
            <a:gd name="connsiteY12" fmla="*/ 219808 h 419752"/>
            <a:gd name="connsiteX13" fmla="*/ 2286000 w 2307981"/>
            <a:gd name="connsiteY13" fmla="*/ 219808 h 419752"/>
            <a:gd name="connsiteX14" fmla="*/ 2307981 w 2307981"/>
            <a:gd name="connsiteY14" fmla="*/ 315058 h 419752"/>
            <a:gd name="connsiteX15" fmla="*/ 1809750 w 2307981"/>
            <a:gd name="connsiteY15" fmla="*/ 315058 h 419752"/>
            <a:gd name="connsiteX16" fmla="*/ 1677865 w 2307981"/>
            <a:gd name="connsiteY16" fmla="*/ 271096 h 419752"/>
            <a:gd name="connsiteX17" fmla="*/ 1619250 w 2307981"/>
            <a:gd name="connsiteY17" fmla="*/ 197827 h 419752"/>
            <a:gd name="connsiteX18" fmla="*/ 1516673 w 2307981"/>
            <a:gd name="connsiteY18" fmla="*/ 175846 h 419752"/>
            <a:gd name="connsiteX19" fmla="*/ 514907 w 2307981"/>
            <a:gd name="connsiteY19" fmla="*/ 207272 h 419752"/>
            <a:gd name="connsiteX20" fmla="*/ 483577 w 2307981"/>
            <a:gd name="connsiteY20" fmla="*/ 219808 h 419752"/>
            <a:gd name="connsiteX21" fmla="*/ 349975 w 2307981"/>
            <a:gd name="connsiteY21" fmla="*/ 242061 h 419752"/>
            <a:gd name="connsiteX22" fmla="*/ 250985 w 2307981"/>
            <a:gd name="connsiteY22" fmla="*/ 326835 h 419752"/>
            <a:gd name="connsiteX23" fmla="*/ 0 w 2307981"/>
            <a:gd name="connsiteY23" fmla="*/ 419752 h 419752"/>
            <a:gd name="connsiteX0" fmla="*/ 0 w 2307981"/>
            <a:gd name="connsiteY0" fmla="*/ 419752 h 419752"/>
            <a:gd name="connsiteX1" fmla="*/ 205154 w 2307981"/>
            <a:gd name="connsiteY1" fmla="*/ 263769 h 419752"/>
            <a:gd name="connsiteX2" fmla="*/ 271096 w 2307981"/>
            <a:gd name="connsiteY2" fmla="*/ 139212 h 419752"/>
            <a:gd name="connsiteX3" fmla="*/ 424961 w 2307981"/>
            <a:gd name="connsiteY3" fmla="*/ 109904 h 419752"/>
            <a:gd name="connsiteX4" fmla="*/ 498231 w 2307981"/>
            <a:gd name="connsiteY4" fmla="*/ 51289 h 419752"/>
            <a:gd name="connsiteX5" fmla="*/ 586154 w 2307981"/>
            <a:gd name="connsiteY5" fmla="*/ 0 h 419752"/>
            <a:gd name="connsiteX6" fmla="*/ 1428750 w 2307981"/>
            <a:gd name="connsiteY6" fmla="*/ 0 h 419752"/>
            <a:gd name="connsiteX7" fmla="*/ 1502019 w 2307981"/>
            <a:gd name="connsiteY7" fmla="*/ 0 h 419752"/>
            <a:gd name="connsiteX8" fmla="*/ 1611923 w 2307981"/>
            <a:gd name="connsiteY8" fmla="*/ 14654 h 419752"/>
            <a:gd name="connsiteX9" fmla="*/ 1670538 w 2307981"/>
            <a:gd name="connsiteY9" fmla="*/ 73269 h 419752"/>
            <a:gd name="connsiteX10" fmla="*/ 1707173 w 2307981"/>
            <a:gd name="connsiteY10" fmla="*/ 146539 h 419752"/>
            <a:gd name="connsiteX11" fmla="*/ 1729154 w 2307981"/>
            <a:gd name="connsiteY11" fmla="*/ 183173 h 419752"/>
            <a:gd name="connsiteX12" fmla="*/ 1824404 w 2307981"/>
            <a:gd name="connsiteY12" fmla="*/ 219808 h 419752"/>
            <a:gd name="connsiteX13" fmla="*/ 2286000 w 2307981"/>
            <a:gd name="connsiteY13" fmla="*/ 219808 h 419752"/>
            <a:gd name="connsiteX14" fmla="*/ 2307981 w 2307981"/>
            <a:gd name="connsiteY14" fmla="*/ 315058 h 419752"/>
            <a:gd name="connsiteX15" fmla="*/ 1809750 w 2307981"/>
            <a:gd name="connsiteY15" fmla="*/ 315058 h 419752"/>
            <a:gd name="connsiteX16" fmla="*/ 1677865 w 2307981"/>
            <a:gd name="connsiteY16" fmla="*/ 271096 h 419752"/>
            <a:gd name="connsiteX17" fmla="*/ 1619250 w 2307981"/>
            <a:gd name="connsiteY17" fmla="*/ 197827 h 419752"/>
            <a:gd name="connsiteX18" fmla="*/ 1494845 w 2307981"/>
            <a:gd name="connsiteY18" fmla="*/ 198098 h 419752"/>
            <a:gd name="connsiteX19" fmla="*/ 514907 w 2307981"/>
            <a:gd name="connsiteY19" fmla="*/ 207272 h 419752"/>
            <a:gd name="connsiteX20" fmla="*/ 483577 w 2307981"/>
            <a:gd name="connsiteY20" fmla="*/ 219808 h 419752"/>
            <a:gd name="connsiteX21" fmla="*/ 349975 w 2307981"/>
            <a:gd name="connsiteY21" fmla="*/ 242061 h 419752"/>
            <a:gd name="connsiteX22" fmla="*/ 250985 w 2307981"/>
            <a:gd name="connsiteY22" fmla="*/ 326835 h 419752"/>
            <a:gd name="connsiteX23" fmla="*/ 0 w 2307981"/>
            <a:gd name="connsiteY23" fmla="*/ 419752 h 419752"/>
            <a:gd name="connsiteX0" fmla="*/ 0 w 2307981"/>
            <a:gd name="connsiteY0" fmla="*/ 419752 h 419752"/>
            <a:gd name="connsiteX1" fmla="*/ 205154 w 2307981"/>
            <a:gd name="connsiteY1" fmla="*/ 263769 h 419752"/>
            <a:gd name="connsiteX2" fmla="*/ 271096 w 2307981"/>
            <a:gd name="connsiteY2" fmla="*/ 139212 h 419752"/>
            <a:gd name="connsiteX3" fmla="*/ 424961 w 2307981"/>
            <a:gd name="connsiteY3" fmla="*/ 109904 h 419752"/>
            <a:gd name="connsiteX4" fmla="*/ 498231 w 2307981"/>
            <a:gd name="connsiteY4" fmla="*/ 51289 h 419752"/>
            <a:gd name="connsiteX5" fmla="*/ 586154 w 2307981"/>
            <a:gd name="connsiteY5" fmla="*/ 0 h 419752"/>
            <a:gd name="connsiteX6" fmla="*/ 1428750 w 2307981"/>
            <a:gd name="connsiteY6" fmla="*/ 0 h 419752"/>
            <a:gd name="connsiteX7" fmla="*/ 1502019 w 2307981"/>
            <a:gd name="connsiteY7" fmla="*/ 0 h 419752"/>
            <a:gd name="connsiteX8" fmla="*/ 1611923 w 2307981"/>
            <a:gd name="connsiteY8" fmla="*/ 14654 h 419752"/>
            <a:gd name="connsiteX9" fmla="*/ 1670538 w 2307981"/>
            <a:gd name="connsiteY9" fmla="*/ 73269 h 419752"/>
            <a:gd name="connsiteX10" fmla="*/ 1707173 w 2307981"/>
            <a:gd name="connsiteY10" fmla="*/ 146539 h 419752"/>
            <a:gd name="connsiteX11" fmla="*/ 1729154 w 2307981"/>
            <a:gd name="connsiteY11" fmla="*/ 183173 h 419752"/>
            <a:gd name="connsiteX12" fmla="*/ 1824404 w 2307981"/>
            <a:gd name="connsiteY12" fmla="*/ 219808 h 419752"/>
            <a:gd name="connsiteX13" fmla="*/ 2286000 w 2307981"/>
            <a:gd name="connsiteY13" fmla="*/ 219808 h 419752"/>
            <a:gd name="connsiteX14" fmla="*/ 2307981 w 2307981"/>
            <a:gd name="connsiteY14" fmla="*/ 315058 h 419752"/>
            <a:gd name="connsiteX15" fmla="*/ 1809750 w 2307981"/>
            <a:gd name="connsiteY15" fmla="*/ 315058 h 419752"/>
            <a:gd name="connsiteX16" fmla="*/ 1677865 w 2307981"/>
            <a:gd name="connsiteY16" fmla="*/ 271096 h 419752"/>
            <a:gd name="connsiteX17" fmla="*/ 1608336 w 2307981"/>
            <a:gd name="connsiteY17" fmla="*/ 224530 h 419752"/>
            <a:gd name="connsiteX18" fmla="*/ 1494845 w 2307981"/>
            <a:gd name="connsiteY18" fmla="*/ 198098 h 419752"/>
            <a:gd name="connsiteX19" fmla="*/ 514907 w 2307981"/>
            <a:gd name="connsiteY19" fmla="*/ 207272 h 419752"/>
            <a:gd name="connsiteX20" fmla="*/ 483577 w 2307981"/>
            <a:gd name="connsiteY20" fmla="*/ 219808 h 419752"/>
            <a:gd name="connsiteX21" fmla="*/ 349975 w 2307981"/>
            <a:gd name="connsiteY21" fmla="*/ 242061 h 419752"/>
            <a:gd name="connsiteX22" fmla="*/ 250985 w 2307981"/>
            <a:gd name="connsiteY22" fmla="*/ 326835 h 419752"/>
            <a:gd name="connsiteX23" fmla="*/ 0 w 2307981"/>
            <a:gd name="connsiteY23" fmla="*/ 419752 h 419752"/>
            <a:gd name="connsiteX0" fmla="*/ 0 w 2307981"/>
            <a:gd name="connsiteY0" fmla="*/ 419752 h 419752"/>
            <a:gd name="connsiteX1" fmla="*/ 205154 w 2307981"/>
            <a:gd name="connsiteY1" fmla="*/ 263769 h 419752"/>
            <a:gd name="connsiteX2" fmla="*/ 271096 w 2307981"/>
            <a:gd name="connsiteY2" fmla="*/ 139212 h 419752"/>
            <a:gd name="connsiteX3" fmla="*/ 424961 w 2307981"/>
            <a:gd name="connsiteY3" fmla="*/ 109904 h 419752"/>
            <a:gd name="connsiteX4" fmla="*/ 498231 w 2307981"/>
            <a:gd name="connsiteY4" fmla="*/ 51289 h 419752"/>
            <a:gd name="connsiteX5" fmla="*/ 586154 w 2307981"/>
            <a:gd name="connsiteY5" fmla="*/ 0 h 419752"/>
            <a:gd name="connsiteX6" fmla="*/ 1428750 w 2307981"/>
            <a:gd name="connsiteY6" fmla="*/ 0 h 419752"/>
            <a:gd name="connsiteX7" fmla="*/ 1502019 w 2307981"/>
            <a:gd name="connsiteY7" fmla="*/ 0 h 419752"/>
            <a:gd name="connsiteX8" fmla="*/ 1611923 w 2307981"/>
            <a:gd name="connsiteY8" fmla="*/ 14654 h 419752"/>
            <a:gd name="connsiteX9" fmla="*/ 1670538 w 2307981"/>
            <a:gd name="connsiteY9" fmla="*/ 73269 h 419752"/>
            <a:gd name="connsiteX10" fmla="*/ 1707173 w 2307981"/>
            <a:gd name="connsiteY10" fmla="*/ 146539 h 419752"/>
            <a:gd name="connsiteX11" fmla="*/ 1729154 w 2307981"/>
            <a:gd name="connsiteY11" fmla="*/ 183173 h 419752"/>
            <a:gd name="connsiteX12" fmla="*/ 1824404 w 2307981"/>
            <a:gd name="connsiteY12" fmla="*/ 219808 h 419752"/>
            <a:gd name="connsiteX13" fmla="*/ 2286000 w 2307981"/>
            <a:gd name="connsiteY13" fmla="*/ 219808 h 419752"/>
            <a:gd name="connsiteX14" fmla="*/ 2307981 w 2307981"/>
            <a:gd name="connsiteY14" fmla="*/ 315058 h 419752"/>
            <a:gd name="connsiteX15" fmla="*/ 1809750 w 2307981"/>
            <a:gd name="connsiteY15" fmla="*/ 315058 h 419752"/>
            <a:gd name="connsiteX16" fmla="*/ 1677865 w 2307981"/>
            <a:gd name="connsiteY16" fmla="*/ 288898 h 419752"/>
            <a:gd name="connsiteX17" fmla="*/ 1608336 w 2307981"/>
            <a:gd name="connsiteY17" fmla="*/ 224530 h 419752"/>
            <a:gd name="connsiteX18" fmla="*/ 1494845 w 2307981"/>
            <a:gd name="connsiteY18" fmla="*/ 198098 h 419752"/>
            <a:gd name="connsiteX19" fmla="*/ 514907 w 2307981"/>
            <a:gd name="connsiteY19" fmla="*/ 207272 h 419752"/>
            <a:gd name="connsiteX20" fmla="*/ 483577 w 2307981"/>
            <a:gd name="connsiteY20" fmla="*/ 219808 h 419752"/>
            <a:gd name="connsiteX21" fmla="*/ 349975 w 2307981"/>
            <a:gd name="connsiteY21" fmla="*/ 242061 h 419752"/>
            <a:gd name="connsiteX22" fmla="*/ 250985 w 2307981"/>
            <a:gd name="connsiteY22" fmla="*/ 326835 h 419752"/>
            <a:gd name="connsiteX23" fmla="*/ 0 w 2307981"/>
            <a:gd name="connsiteY23" fmla="*/ 419752 h 419752"/>
            <a:gd name="connsiteX0" fmla="*/ 0 w 2307981"/>
            <a:gd name="connsiteY0" fmla="*/ 419752 h 419752"/>
            <a:gd name="connsiteX1" fmla="*/ 205154 w 2307981"/>
            <a:gd name="connsiteY1" fmla="*/ 263769 h 419752"/>
            <a:gd name="connsiteX2" fmla="*/ 271096 w 2307981"/>
            <a:gd name="connsiteY2" fmla="*/ 139212 h 419752"/>
            <a:gd name="connsiteX3" fmla="*/ 424961 w 2307981"/>
            <a:gd name="connsiteY3" fmla="*/ 109904 h 419752"/>
            <a:gd name="connsiteX4" fmla="*/ 498231 w 2307981"/>
            <a:gd name="connsiteY4" fmla="*/ 51289 h 419752"/>
            <a:gd name="connsiteX5" fmla="*/ 586154 w 2307981"/>
            <a:gd name="connsiteY5" fmla="*/ 0 h 419752"/>
            <a:gd name="connsiteX6" fmla="*/ 1428750 w 2307981"/>
            <a:gd name="connsiteY6" fmla="*/ 0 h 419752"/>
            <a:gd name="connsiteX7" fmla="*/ 1502019 w 2307981"/>
            <a:gd name="connsiteY7" fmla="*/ 0 h 419752"/>
            <a:gd name="connsiteX8" fmla="*/ 1611923 w 2307981"/>
            <a:gd name="connsiteY8" fmla="*/ 14654 h 419752"/>
            <a:gd name="connsiteX9" fmla="*/ 1670538 w 2307981"/>
            <a:gd name="connsiteY9" fmla="*/ 73269 h 419752"/>
            <a:gd name="connsiteX10" fmla="*/ 1707173 w 2307981"/>
            <a:gd name="connsiteY10" fmla="*/ 146539 h 419752"/>
            <a:gd name="connsiteX11" fmla="*/ 1729154 w 2307981"/>
            <a:gd name="connsiteY11" fmla="*/ 183173 h 419752"/>
            <a:gd name="connsiteX12" fmla="*/ 1824404 w 2307981"/>
            <a:gd name="connsiteY12" fmla="*/ 219808 h 419752"/>
            <a:gd name="connsiteX13" fmla="*/ 2286000 w 2307981"/>
            <a:gd name="connsiteY13" fmla="*/ 219808 h 419752"/>
            <a:gd name="connsiteX14" fmla="*/ 2307981 w 2307981"/>
            <a:gd name="connsiteY14" fmla="*/ 315058 h 419752"/>
            <a:gd name="connsiteX15" fmla="*/ 1766093 w 2307981"/>
            <a:gd name="connsiteY15" fmla="*/ 323959 h 419752"/>
            <a:gd name="connsiteX16" fmla="*/ 1677865 w 2307981"/>
            <a:gd name="connsiteY16" fmla="*/ 288898 h 419752"/>
            <a:gd name="connsiteX17" fmla="*/ 1608336 w 2307981"/>
            <a:gd name="connsiteY17" fmla="*/ 224530 h 419752"/>
            <a:gd name="connsiteX18" fmla="*/ 1494845 w 2307981"/>
            <a:gd name="connsiteY18" fmla="*/ 198098 h 419752"/>
            <a:gd name="connsiteX19" fmla="*/ 514907 w 2307981"/>
            <a:gd name="connsiteY19" fmla="*/ 207272 h 419752"/>
            <a:gd name="connsiteX20" fmla="*/ 483577 w 2307981"/>
            <a:gd name="connsiteY20" fmla="*/ 219808 h 419752"/>
            <a:gd name="connsiteX21" fmla="*/ 349975 w 2307981"/>
            <a:gd name="connsiteY21" fmla="*/ 242061 h 419752"/>
            <a:gd name="connsiteX22" fmla="*/ 250985 w 2307981"/>
            <a:gd name="connsiteY22" fmla="*/ 326835 h 419752"/>
            <a:gd name="connsiteX23" fmla="*/ 0 w 2307981"/>
            <a:gd name="connsiteY23" fmla="*/ 419752 h 419752"/>
            <a:gd name="connsiteX0" fmla="*/ 0 w 2411514"/>
            <a:gd name="connsiteY0" fmla="*/ 419752 h 419752"/>
            <a:gd name="connsiteX1" fmla="*/ 205154 w 2411514"/>
            <a:gd name="connsiteY1" fmla="*/ 263769 h 419752"/>
            <a:gd name="connsiteX2" fmla="*/ 271096 w 2411514"/>
            <a:gd name="connsiteY2" fmla="*/ 139212 h 419752"/>
            <a:gd name="connsiteX3" fmla="*/ 424961 w 2411514"/>
            <a:gd name="connsiteY3" fmla="*/ 109904 h 419752"/>
            <a:gd name="connsiteX4" fmla="*/ 498231 w 2411514"/>
            <a:gd name="connsiteY4" fmla="*/ 51289 h 419752"/>
            <a:gd name="connsiteX5" fmla="*/ 586154 w 2411514"/>
            <a:gd name="connsiteY5" fmla="*/ 0 h 419752"/>
            <a:gd name="connsiteX6" fmla="*/ 1428750 w 2411514"/>
            <a:gd name="connsiteY6" fmla="*/ 0 h 419752"/>
            <a:gd name="connsiteX7" fmla="*/ 1502019 w 2411514"/>
            <a:gd name="connsiteY7" fmla="*/ 0 h 419752"/>
            <a:gd name="connsiteX8" fmla="*/ 1611923 w 2411514"/>
            <a:gd name="connsiteY8" fmla="*/ 14654 h 419752"/>
            <a:gd name="connsiteX9" fmla="*/ 1670538 w 2411514"/>
            <a:gd name="connsiteY9" fmla="*/ 73269 h 419752"/>
            <a:gd name="connsiteX10" fmla="*/ 1707173 w 2411514"/>
            <a:gd name="connsiteY10" fmla="*/ 146539 h 419752"/>
            <a:gd name="connsiteX11" fmla="*/ 1729154 w 2411514"/>
            <a:gd name="connsiteY11" fmla="*/ 183173 h 419752"/>
            <a:gd name="connsiteX12" fmla="*/ 1824404 w 2411514"/>
            <a:gd name="connsiteY12" fmla="*/ 219808 h 419752"/>
            <a:gd name="connsiteX13" fmla="*/ 2411514 w 2411514"/>
            <a:gd name="connsiteY13" fmla="*/ 219808 h 419752"/>
            <a:gd name="connsiteX14" fmla="*/ 2307981 w 2411514"/>
            <a:gd name="connsiteY14" fmla="*/ 315058 h 419752"/>
            <a:gd name="connsiteX15" fmla="*/ 1766093 w 2411514"/>
            <a:gd name="connsiteY15" fmla="*/ 323959 h 419752"/>
            <a:gd name="connsiteX16" fmla="*/ 1677865 w 2411514"/>
            <a:gd name="connsiteY16" fmla="*/ 288898 h 419752"/>
            <a:gd name="connsiteX17" fmla="*/ 1608336 w 2411514"/>
            <a:gd name="connsiteY17" fmla="*/ 224530 h 419752"/>
            <a:gd name="connsiteX18" fmla="*/ 1494845 w 2411514"/>
            <a:gd name="connsiteY18" fmla="*/ 198098 h 419752"/>
            <a:gd name="connsiteX19" fmla="*/ 514907 w 2411514"/>
            <a:gd name="connsiteY19" fmla="*/ 207272 h 419752"/>
            <a:gd name="connsiteX20" fmla="*/ 483577 w 2411514"/>
            <a:gd name="connsiteY20" fmla="*/ 219808 h 419752"/>
            <a:gd name="connsiteX21" fmla="*/ 349975 w 2411514"/>
            <a:gd name="connsiteY21" fmla="*/ 242061 h 419752"/>
            <a:gd name="connsiteX22" fmla="*/ 250985 w 2411514"/>
            <a:gd name="connsiteY22" fmla="*/ 326835 h 419752"/>
            <a:gd name="connsiteX23" fmla="*/ 0 w 2411514"/>
            <a:gd name="connsiteY23" fmla="*/ 419752 h 419752"/>
            <a:gd name="connsiteX0" fmla="*/ 0 w 2460780"/>
            <a:gd name="connsiteY0" fmla="*/ 419752 h 419752"/>
            <a:gd name="connsiteX1" fmla="*/ 205154 w 2460780"/>
            <a:gd name="connsiteY1" fmla="*/ 263769 h 419752"/>
            <a:gd name="connsiteX2" fmla="*/ 271096 w 2460780"/>
            <a:gd name="connsiteY2" fmla="*/ 139212 h 419752"/>
            <a:gd name="connsiteX3" fmla="*/ 424961 w 2460780"/>
            <a:gd name="connsiteY3" fmla="*/ 109904 h 419752"/>
            <a:gd name="connsiteX4" fmla="*/ 498231 w 2460780"/>
            <a:gd name="connsiteY4" fmla="*/ 51289 h 419752"/>
            <a:gd name="connsiteX5" fmla="*/ 586154 w 2460780"/>
            <a:gd name="connsiteY5" fmla="*/ 0 h 419752"/>
            <a:gd name="connsiteX6" fmla="*/ 1428750 w 2460780"/>
            <a:gd name="connsiteY6" fmla="*/ 0 h 419752"/>
            <a:gd name="connsiteX7" fmla="*/ 1502019 w 2460780"/>
            <a:gd name="connsiteY7" fmla="*/ 0 h 419752"/>
            <a:gd name="connsiteX8" fmla="*/ 1611923 w 2460780"/>
            <a:gd name="connsiteY8" fmla="*/ 14654 h 419752"/>
            <a:gd name="connsiteX9" fmla="*/ 1670538 w 2460780"/>
            <a:gd name="connsiteY9" fmla="*/ 73269 h 419752"/>
            <a:gd name="connsiteX10" fmla="*/ 1707173 w 2460780"/>
            <a:gd name="connsiteY10" fmla="*/ 146539 h 419752"/>
            <a:gd name="connsiteX11" fmla="*/ 1729154 w 2460780"/>
            <a:gd name="connsiteY11" fmla="*/ 183173 h 419752"/>
            <a:gd name="connsiteX12" fmla="*/ 1824404 w 2460780"/>
            <a:gd name="connsiteY12" fmla="*/ 219808 h 419752"/>
            <a:gd name="connsiteX13" fmla="*/ 2411514 w 2460780"/>
            <a:gd name="connsiteY13" fmla="*/ 219808 h 419752"/>
            <a:gd name="connsiteX14" fmla="*/ 2460780 w 2460780"/>
            <a:gd name="connsiteY14" fmla="*/ 323959 h 419752"/>
            <a:gd name="connsiteX15" fmla="*/ 1766093 w 2460780"/>
            <a:gd name="connsiteY15" fmla="*/ 323959 h 419752"/>
            <a:gd name="connsiteX16" fmla="*/ 1677865 w 2460780"/>
            <a:gd name="connsiteY16" fmla="*/ 288898 h 419752"/>
            <a:gd name="connsiteX17" fmla="*/ 1608336 w 2460780"/>
            <a:gd name="connsiteY17" fmla="*/ 224530 h 419752"/>
            <a:gd name="connsiteX18" fmla="*/ 1494845 w 2460780"/>
            <a:gd name="connsiteY18" fmla="*/ 198098 h 419752"/>
            <a:gd name="connsiteX19" fmla="*/ 514907 w 2460780"/>
            <a:gd name="connsiteY19" fmla="*/ 207272 h 419752"/>
            <a:gd name="connsiteX20" fmla="*/ 483577 w 2460780"/>
            <a:gd name="connsiteY20" fmla="*/ 219808 h 419752"/>
            <a:gd name="connsiteX21" fmla="*/ 349975 w 2460780"/>
            <a:gd name="connsiteY21" fmla="*/ 242061 h 419752"/>
            <a:gd name="connsiteX22" fmla="*/ 250985 w 2460780"/>
            <a:gd name="connsiteY22" fmla="*/ 326835 h 419752"/>
            <a:gd name="connsiteX23" fmla="*/ 0 w 2460780"/>
            <a:gd name="connsiteY23" fmla="*/ 419752 h 419752"/>
            <a:gd name="connsiteX0" fmla="*/ 0 w 2498980"/>
            <a:gd name="connsiteY0" fmla="*/ 442004 h 442004"/>
            <a:gd name="connsiteX1" fmla="*/ 243354 w 2498980"/>
            <a:gd name="connsiteY1" fmla="*/ 263769 h 442004"/>
            <a:gd name="connsiteX2" fmla="*/ 309296 w 2498980"/>
            <a:gd name="connsiteY2" fmla="*/ 139212 h 442004"/>
            <a:gd name="connsiteX3" fmla="*/ 463161 w 2498980"/>
            <a:gd name="connsiteY3" fmla="*/ 109904 h 442004"/>
            <a:gd name="connsiteX4" fmla="*/ 536431 w 2498980"/>
            <a:gd name="connsiteY4" fmla="*/ 51289 h 442004"/>
            <a:gd name="connsiteX5" fmla="*/ 624354 w 2498980"/>
            <a:gd name="connsiteY5" fmla="*/ 0 h 442004"/>
            <a:gd name="connsiteX6" fmla="*/ 1466950 w 2498980"/>
            <a:gd name="connsiteY6" fmla="*/ 0 h 442004"/>
            <a:gd name="connsiteX7" fmla="*/ 1540219 w 2498980"/>
            <a:gd name="connsiteY7" fmla="*/ 0 h 442004"/>
            <a:gd name="connsiteX8" fmla="*/ 1650123 w 2498980"/>
            <a:gd name="connsiteY8" fmla="*/ 14654 h 442004"/>
            <a:gd name="connsiteX9" fmla="*/ 1708738 w 2498980"/>
            <a:gd name="connsiteY9" fmla="*/ 73269 h 442004"/>
            <a:gd name="connsiteX10" fmla="*/ 1745373 w 2498980"/>
            <a:gd name="connsiteY10" fmla="*/ 146539 h 442004"/>
            <a:gd name="connsiteX11" fmla="*/ 1767354 w 2498980"/>
            <a:gd name="connsiteY11" fmla="*/ 183173 h 442004"/>
            <a:gd name="connsiteX12" fmla="*/ 1862604 w 2498980"/>
            <a:gd name="connsiteY12" fmla="*/ 219808 h 442004"/>
            <a:gd name="connsiteX13" fmla="*/ 2449714 w 2498980"/>
            <a:gd name="connsiteY13" fmla="*/ 219808 h 442004"/>
            <a:gd name="connsiteX14" fmla="*/ 2498980 w 2498980"/>
            <a:gd name="connsiteY14" fmla="*/ 323959 h 442004"/>
            <a:gd name="connsiteX15" fmla="*/ 1804293 w 2498980"/>
            <a:gd name="connsiteY15" fmla="*/ 323959 h 442004"/>
            <a:gd name="connsiteX16" fmla="*/ 1716065 w 2498980"/>
            <a:gd name="connsiteY16" fmla="*/ 288898 h 442004"/>
            <a:gd name="connsiteX17" fmla="*/ 1646536 w 2498980"/>
            <a:gd name="connsiteY17" fmla="*/ 224530 h 442004"/>
            <a:gd name="connsiteX18" fmla="*/ 1533045 w 2498980"/>
            <a:gd name="connsiteY18" fmla="*/ 198098 h 442004"/>
            <a:gd name="connsiteX19" fmla="*/ 553107 w 2498980"/>
            <a:gd name="connsiteY19" fmla="*/ 207272 h 442004"/>
            <a:gd name="connsiteX20" fmla="*/ 521777 w 2498980"/>
            <a:gd name="connsiteY20" fmla="*/ 219808 h 442004"/>
            <a:gd name="connsiteX21" fmla="*/ 388175 w 2498980"/>
            <a:gd name="connsiteY21" fmla="*/ 242061 h 442004"/>
            <a:gd name="connsiteX22" fmla="*/ 289185 w 2498980"/>
            <a:gd name="connsiteY22" fmla="*/ 326835 h 442004"/>
            <a:gd name="connsiteX23" fmla="*/ 0 w 2498980"/>
            <a:gd name="connsiteY23" fmla="*/ 442004 h 442004"/>
            <a:gd name="connsiteX0" fmla="*/ 0 w 2498980"/>
            <a:gd name="connsiteY0" fmla="*/ 459806 h 459806"/>
            <a:gd name="connsiteX1" fmla="*/ 243354 w 2498980"/>
            <a:gd name="connsiteY1" fmla="*/ 263769 h 459806"/>
            <a:gd name="connsiteX2" fmla="*/ 309296 w 2498980"/>
            <a:gd name="connsiteY2" fmla="*/ 139212 h 459806"/>
            <a:gd name="connsiteX3" fmla="*/ 463161 w 2498980"/>
            <a:gd name="connsiteY3" fmla="*/ 109904 h 459806"/>
            <a:gd name="connsiteX4" fmla="*/ 536431 w 2498980"/>
            <a:gd name="connsiteY4" fmla="*/ 51289 h 459806"/>
            <a:gd name="connsiteX5" fmla="*/ 624354 w 2498980"/>
            <a:gd name="connsiteY5" fmla="*/ 0 h 459806"/>
            <a:gd name="connsiteX6" fmla="*/ 1466950 w 2498980"/>
            <a:gd name="connsiteY6" fmla="*/ 0 h 459806"/>
            <a:gd name="connsiteX7" fmla="*/ 1540219 w 2498980"/>
            <a:gd name="connsiteY7" fmla="*/ 0 h 459806"/>
            <a:gd name="connsiteX8" fmla="*/ 1650123 w 2498980"/>
            <a:gd name="connsiteY8" fmla="*/ 14654 h 459806"/>
            <a:gd name="connsiteX9" fmla="*/ 1708738 w 2498980"/>
            <a:gd name="connsiteY9" fmla="*/ 73269 h 459806"/>
            <a:gd name="connsiteX10" fmla="*/ 1745373 w 2498980"/>
            <a:gd name="connsiteY10" fmla="*/ 146539 h 459806"/>
            <a:gd name="connsiteX11" fmla="*/ 1767354 w 2498980"/>
            <a:gd name="connsiteY11" fmla="*/ 183173 h 459806"/>
            <a:gd name="connsiteX12" fmla="*/ 1862604 w 2498980"/>
            <a:gd name="connsiteY12" fmla="*/ 219808 h 459806"/>
            <a:gd name="connsiteX13" fmla="*/ 2449714 w 2498980"/>
            <a:gd name="connsiteY13" fmla="*/ 219808 h 459806"/>
            <a:gd name="connsiteX14" fmla="*/ 2498980 w 2498980"/>
            <a:gd name="connsiteY14" fmla="*/ 323959 h 459806"/>
            <a:gd name="connsiteX15" fmla="*/ 1804293 w 2498980"/>
            <a:gd name="connsiteY15" fmla="*/ 323959 h 459806"/>
            <a:gd name="connsiteX16" fmla="*/ 1716065 w 2498980"/>
            <a:gd name="connsiteY16" fmla="*/ 288898 h 459806"/>
            <a:gd name="connsiteX17" fmla="*/ 1646536 w 2498980"/>
            <a:gd name="connsiteY17" fmla="*/ 224530 h 459806"/>
            <a:gd name="connsiteX18" fmla="*/ 1533045 w 2498980"/>
            <a:gd name="connsiteY18" fmla="*/ 198098 h 459806"/>
            <a:gd name="connsiteX19" fmla="*/ 553107 w 2498980"/>
            <a:gd name="connsiteY19" fmla="*/ 207272 h 459806"/>
            <a:gd name="connsiteX20" fmla="*/ 521777 w 2498980"/>
            <a:gd name="connsiteY20" fmla="*/ 219808 h 459806"/>
            <a:gd name="connsiteX21" fmla="*/ 388175 w 2498980"/>
            <a:gd name="connsiteY21" fmla="*/ 242061 h 459806"/>
            <a:gd name="connsiteX22" fmla="*/ 289185 w 2498980"/>
            <a:gd name="connsiteY22" fmla="*/ 326835 h 459806"/>
            <a:gd name="connsiteX23" fmla="*/ 0 w 2498980"/>
            <a:gd name="connsiteY23" fmla="*/ 459806 h 45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8980" h="459806">
              <a:moveTo>
                <a:pt x="0" y="459806"/>
              </a:moveTo>
              <a:lnTo>
                <a:pt x="243354" y="263769"/>
              </a:lnTo>
              <a:lnTo>
                <a:pt x="309296" y="139212"/>
              </a:lnTo>
              <a:lnTo>
                <a:pt x="463161" y="109904"/>
              </a:lnTo>
              <a:lnTo>
                <a:pt x="536431" y="51289"/>
              </a:lnTo>
              <a:lnTo>
                <a:pt x="624354" y="0"/>
              </a:lnTo>
              <a:lnTo>
                <a:pt x="1466950" y="0"/>
              </a:lnTo>
              <a:lnTo>
                <a:pt x="1540219" y="0"/>
              </a:lnTo>
              <a:lnTo>
                <a:pt x="1650123" y="14654"/>
              </a:lnTo>
              <a:lnTo>
                <a:pt x="1708738" y="73269"/>
              </a:lnTo>
              <a:lnTo>
                <a:pt x="1745373" y="146539"/>
              </a:lnTo>
              <a:lnTo>
                <a:pt x="1767354" y="183173"/>
              </a:lnTo>
              <a:lnTo>
                <a:pt x="1862604" y="219808"/>
              </a:lnTo>
              <a:lnTo>
                <a:pt x="2449714" y="219808"/>
              </a:lnTo>
              <a:lnTo>
                <a:pt x="2498980" y="323959"/>
              </a:lnTo>
              <a:lnTo>
                <a:pt x="1804293" y="323959"/>
              </a:lnTo>
              <a:lnTo>
                <a:pt x="1716065" y="288898"/>
              </a:lnTo>
              <a:lnTo>
                <a:pt x="1646536" y="224530"/>
              </a:lnTo>
              <a:lnTo>
                <a:pt x="1533045" y="198098"/>
              </a:lnTo>
              <a:lnTo>
                <a:pt x="553107" y="207272"/>
              </a:lnTo>
              <a:lnTo>
                <a:pt x="521777" y="219808"/>
              </a:lnTo>
              <a:lnTo>
                <a:pt x="388175" y="242061"/>
              </a:lnTo>
              <a:lnTo>
                <a:pt x="289185" y="326835"/>
              </a:lnTo>
              <a:lnTo>
                <a:pt x="0" y="459806"/>
              </a:lnTo>
              <a:close/>
            </a:path>
          </a:pathLst>
        </a:custGeom>
        <a:solidFill xmlns:a="http://schemas.openxmlformats.org/drawingml/2006/main">
          <a:schemeClr val="accent4"/>
        </a:solidFill>
        <a:ln xmlns:a="http://schemas.openxmlformats.org/drawingml/2006/main">
          <a:noFill/>
        </a:ln>
        <a:effectLst xmlns:a="http://schemas.openxmlformats.org/drawingml/2006/main"/>
        <a:scene3d xmlns:a="http://schemas.openxmlformats.org/drawingml/2006/main">
          <a:camera prst="orthographicFront">
            <a:rot lat="0" lon="0" rev="0"/>
          </a:camera>
          <a:lightRig rig="chilly" dir="t">
            <a:rot lat="0" lon="0" rev="18480000"/>
          </a:lightRig>
        </a:scene3d>
        <a:sp3d xmlns:a="http://schemas.openxmlformats.org/drawingml/2006/main" prstMaterial="clear">
          <a:bevelT h="63500"/>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nchor="t"/>
        <a:lstStyle xmlns:a="http://schemas.openxmlformats.org/drawingml/2006/main"/>
        <a:p xmlns:a="http://schemas.openxmlformats.org/drawingml/2006/main">
          <a:pPr algn="ctr"/>
          <a:r>
            <a:rPr lang="en-US" b="1">
              <a:solidFill>
                <a:sysClr val="windowText" lastClr="000000"/>
              </a:solidFill>
            </a:rPr>
            <a:t>Fremont</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B955D6-A1AC-442A-A64D-975B9F34BF79}" type="datetimeFigureOut">
              <a:rPr lang="en-US" smtClean="0"/>
              <a:t>10/8/2025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952055-A063-4339-8E84-0225798DCD74}" type="slidenum">
              <a:rPr lang="en-US" smtClean="0"/>
              <a:t>‹#›</a:t>
            </a:fld>
            <a:endParaRPr lang="en-US"/>
          </a:p>
        </p:txBody>
      </p:sp>
    </p:spTree>
    <p:extLst>
      <p:ext uri="{BB962C8B-B14F-4D97-AF65-F5344CB8AC3E}">
        <p14:creationId xmlns:p14="http://schemas.microsoft.com/office/powerpoint/2010/main" val="678247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Fremont Solar Projects consists of a 99 MW AC solar </a:t>
            </a:r>
            <a:r>
              <a:rPr lang="en-US" dirty="0" err="1"/>
              <a:t>photovolaic</a:t>
            </a:r>
            <a:r>
              <a:rPr lang="en-US" dirty="0"/>
              <a:t> generation facility coupled with a 49.5 MW / 198 MWh battery energy storage system (BESS) located in Iron County, Utah. The combined project will deliver clean energy and grid flexibility through solar generation and four hour battery dispatch capability. </a:t>
            </a:r>
          </a:p>
        </p:txBody>
      </p:sp>
      <p:sp>
        <p:nvSpPr>
          <p:cNvPr id="4" name="Slide Number Placeholder 3"/>
          <p:cNvSpPr>
            <a:spLocks noGrp="1"/>
          </p:cNvSpPr>
          <p:nvPr>
            <p:ph type="sldNum" sz="quarter" idx="5"/>
          </p:nvPr>
        </p:nvSpPr>
        <p:spPr/>
        <p:txBody>
          <a:bodyPr/>
          <a:lstStyle/>
          <a:p>
            <a:fld id="{A9952055-A063-4339-8E84-0225798DCD74}" type="slidenum">
              <a:rPr lang="en-US" smtClean="0"/>
              <a:t>1</a:t>
            </a:fld>
            <a:endParaRPr lang="en-US"/>
          </a:p>
        </p:txBody>
      </p:sp>
    </p:spTree>
    <p:extLst>
      <p:ext uri="{BB962C8B-B14F-4D97-AF65-F5344CB8AC3E}">
        <p14:creationId xmlns:p14="http://schemas.microsoft.com/office/powerpoint/2010/main" val="3759032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so much? We want to have the capability of having 1.5 MW dispatchable battery energy for 4 hours</a:t>
            </a:r>
          </a:p>
          <a:p>
            <a:endParaRPr lang="en-US" dirty="0"/>
          </a:p>
          <a:p>
            <a:r>
              <a:rPr lang="en-US" dirty="0"/>
              <a:t>Solar Energy Price: $35.45/MWh</a:t>
            </a:r>
          </a:p>
          <a:p>
            <a:r>
              <a:rPr lang="en-US" dirty="0"/>
              <a:t>Battery Storage Price: ~ $69-74/MWh </a:t>
            </a:r>
          </a:p>
          <a:p>
            <a:endParaRPr lang="en-US" dirty="0"/>
          </a:p>
          <a:p>
            <a:r>
              <a:rPr lang="en-US" dirty="0"/>
              <a:t>Nebo is dispatchable, and will possibly help us to make money where we can if we are able to purchase </a:t>
            </a:r>
          </a:p>
          <a:p>
            <a:r>
              <a:rPr lang="en-US" dirty="0"/>
              <a:t>power cheaper through solar/battery storage capabilities. </a:t>
            </a:r>
          </a:p>
          <a:p>
            <a:endParaRPr lang="en-US" dirty="0"/>
          </a:p>
          <a:p>
            <a:r>
              <a:rPr lang="en-US" dirty="0"/>
              <a:t>Our renewable energy isn’t contingent on inflation adders</a:t>
            </a:r>
          </a:p>
        </p:txBody>
      </p:sp>
      <p:sp>
        <p:nvSpPr>
          <p:cNvPr id="4" name="Slide Number Placeholder 3"/>
          <p:cNvSpPr>
            <a:spLocks noGrp="1"/>
          </p:cNvSpPr>
          <p:nvPr>
            <p:ph type="sldNum" sz="quarter" idx="5"/>
          </p:nvPr>
        </p:nvSpPr>
        <p:spPr/>
        <p:txBody>
          <a:bodyPr/>
          <a:lstStyle/>
          <a:p>
            <a:fld id="{A9952055-A063-4339-8E84-0225798DCD74}" type="slidenum">
              <a:rPr lang="en-US" smtClean="0"/>
              <a:t>2</a:t>
            </a:fld>
            <a:endParaRPr lang="en-US"/>
          </a:p>
        </p:txBody>
      </p:sp>
    </p:spTree>
    <p:extLst>
      <p:ext uri="{BB962C8B-B14F-4D97-AF65-F5344CB8AC3E}">
        <p14:creationId xmlns:p14="http://schemas.microsoft.com/office/powerpoint/2010/main" val="538209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Load profile from October through March</a:t>
            </a:r>
          </a:p>
        </p:txBody>
      </p:sp>
      <p:sp>
        <p:nvSpPr>
          <p:cNvPr id="4" name="Slide Number Placeholder 3"/>
          <p:cNvSpPr>
            <a:spLocks noGrp="1"/>
          </p:cNvSpPr>
          <p:nvPr>
            <p:ph type="sldNum" sz="quarter" idx="5"/>
          </p:nvPr>
        </p:nvSpPr>
        <p:spPr/>
        <p:txBody>
          <a:bodyPr/>
          <a:lstStyle/>
          <a:p>
            <a:fld id="{A9952055-A063-4339-8E84-0225798DCD74}" type="slidenum">
              <a:rPr lang="en-US" smtClean="0"/>
              <a:t>3</a:t>
            </a:fld>
            <a:endParaRPr lang="en-US"/>
          </a:p>
        </p:txBody>
      </p:sp>
    </p:spTree>
    <p:extLst>
      <p:ext uri="{BB962C8B-B14F-4D97-AF65-F5344CB8AC3E}">
        <p14:creationId xmlns:p14="http://schemas.microsoft.com/office/powerpoint/2010/main" val="1834624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Summer load profile</a:t>
            </a:r>
          </a:p>
        </p:txBody>
      </p:sp>
      <p:sp>
        <p:nvSpPr>
          <p:cNvPr id="4" name="Slide Number Placeholder 3"/>
          <p:cNvSpPr>
            <a:spLocks noGrp="1"/>
          </p:cNvSpPr>
          <p:nvPr>
            <p:ph type="sldNum" sz="quarter" idx="5"/>
          </p:nvPr>
        </p:nvSpPr>
        <p:spPr/>
        <p:txBody>
          <a:bodyPr/>
          <a:lstStyle/>
          <a:p>
            <a:fld id="{A9952055-A063-4339-8E84-0225798DCD74}" type="slidenum">
              <a:rPr lang="en-US" smtClean="0"/>
              <a:t>4</a:t>
            </a:fld>
            <a:endParaRPr lang="en-US"/>
          </a:p>
        </p:txBody>
      </p:sp>
    </p:spTree>
    <p:extLst>
      <p:ext uri="{BB962C8B-B14F-4D97-AF65-F5344CB8AC3E}">
        <p14:creationId xmlns:p14="http://schemas.microsoft.com/office/powerpoint/2010/main" val="4153637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Having flexible resources in the future will really benefit </a:t>
            </a:r>
            <a:r>
              <a:rPr lang="en-US" dirty="0" err="1"/>
              <a:t>payson</a:t>
            </a:r>
            <a:r>
              <a:rPr lang="en-US" dirty="0"/>
              <a:t> with the new market conditions</a:t>
            </a:r>
          </a:p>
          <a:p>
            <a:r>
              <a:rPr lang="en-US" dirty="0"/>
              <a:t>- EDAM (California will control many resources)</a:t>
            </a:r>
          </a:p>
        </p:txBody>
      </p:sp>
      <p:sp>
        <p:nvSpPr>
          <p:cNvPr id="4" name="Slide Number Placeholder 3"/>
          <p:cNvSpPr>
            <a:spLocks noGrp="1"/>
          </p:cNvSpPr>
          <p:nvPr>
            <p:ph type="sldNum" sz="quarter" idx="5"/>
          </p:nvPr>
        </p:nvSpPr>
        <p:spPr/>
        <p:txBody>
          <a:bodyPr/>
          <a:lstStyle/>
          <a:p>
            <a:fld id="{A9952055-A063-4339-8E84-0225798DCD74}" type="slidenum">
              <a:rPr lang="en-US" smtClean="0"/>
              <a:t>5</a:t>
            </a:fld>
            <a:endParaRPr lang="en-US"/>
          </a:p>
        </p:txBody>
      </p:sp>
    </p:spTree>
    <p:extLst>
      <p:ext uri="{BB962C8B-B14F-4D97-AF65-F5344CB8AC3E}">
        <p14:creationId xmlns:p14="http://schemas.microsoft.com/office/powerpoint/2010/main" val="3319001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952055-A063-4339-8E84-0225798DCD74}" type="slidenum">
              <a:rPr lang="en-US" smtClean="0"/>
              <a:t>6</a:t>
            </a:fld>
            <a:endParaRPr lang="en-US"/>
          </a:p>
        </p:txBody>
      </p:sp>
    </p:spTree>
    <p:extLst>
      <p:ext uri="{BB962C8B-B14F-4D97-AF65-F5344CB8AC3E}">
        <p14:creationId xmlns:p14="http://schemas.microsoft.com/office/powerpoint/2010/main" val="3742345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shape </a:t>
            </a:r>
            <a:r>
              <a:rPr lang="en-US" dirty="0" err="1"/>
              <a:t>nebo</a:t>
            </a:r>
            <a:r>
              <a:rPr lang="en-US" dirty="0"/>
              <a:t> during our shoulder months where the load is too high because the price of power is cheaper on our solar contracts. </a:t>
            </a:r>
          </a:p>
        </p:txBody>
      </p:sp>
      <p:sp>
        <p:nvSpPr>
          <p:cNvPr id="4" name="Slide Number Placeholder 3"/>
          <p:cNvSpPr>
            <a:spLocks noGrp="1"/>
          </p:cNvSpPr>
          <p:nvPr>
            <p:ph type="sldNum" sz="quarter" idx="5"/>
          </p:nvPr>
        </p:nvSpPr>
        <p:spPr/>
        <p:txBody>
          <a:bodyPr/>
          <a:lstStyle/>
          <a:p>
            <a:fld id="{A9952055-A063-4339-8E84-0225798DCD74}" type="slidenum">
              <a:rPr lang="en-US" smtClean="0"/>
              <a:t>7</a:t>
            </a:fld>
            <a:endParaRPr lang="en-US"/>
          </a:p>
        </p:txBody>
      </p:sp>
    </p:spTree>
    <p:extLst>
      <p:ext uri="{BB962C8B-B14F-4D97-AF65-F5344CB8AC3E}">
        <p14:creationId xmlns:p14="http://schemas.microsoft.com/office/powerpoint/2010/main" val="3308176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prices rise, we will have the capacity of our new power plant to fill in the gaps where our load profile is short. Mainly during the peak hours when the prices are high.</a:t>
            </a:r>
          </a:p>
        </p:txBody>
      </p:sp>
      <p:sp>
        <p:nvSpPr>
          <p:cNvPr id="4" name="Slide Number Placeholder 3"/>
          <p:cNvSpPr>
            <a:spLocks noGrp="1"/>
          </p:cNvSpPr>
          <p:nvPr>
            <p:ph type="sldNum" sz="quarter" idx="5"/>
          </p:nvPr>
        </p:nvSpPr>
        <p:spPr/>
        <p:txBody>
          <a:bodyPr/>
          <a:lstStyle/>
          <a:p>
            <a:fld id="{A9952055-A063-4339-8E84-0225798DCD74}" type="slidenum">
              <a:rPr lang="en-US" smtClean="0"/>
              <a:t>8</a:t>
            </a:fld>
            <a:endParaRPr lang="en-US"/>
          </a:p>
        </p:txBody>
      </p:sp>
    </p:spTree>
    <p:extLst>
      <p:ext uri="{BB962C8B-B14F-4D97-AF65-F5344CB8AC3E}">
        <p14:creationId xmlns:p14="http://schemas.microsoft.com/office/powerpoint/2010/main" val="4057163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the term of the Agreement?</a:t>
            </a:r>
          </a:p>
          <a:p>
            <a:pPr marL="171450" indent="-171450">
              <a:buFontTx/>
              <a:buChar char="-"/>
            </a:pPr>
            <a:r>
              <a:rPr lang="en-US" dirty="0"/>
              <a:t>25 Year Contract term</a:t>
            </a:r>
          </a:p>
          <a:p>
            <a:endParaRPr lang="en-US" dirty="0"/>
          </a:p>
          <a:p>
            <a:r>
              <a:rPr lang="en-US" dirty="0"/>
              <a:t>When is this Commercial Operation Date (COD)?</a:t>
            </a:r>
          </a:p>
          <a:p>
            <a:pPr marL="171450" indent="-171450">
              <a:buFontTx/>
              <a:buChar char="-"/>
            </a:pPr>
            <a:r>
              <a:rPr lang="en-US" dirty="0"/>
              <a:t>December 31, 2027 with guaranteed delivery by June 30, 2028</a:t>
            </a:r>
          </a:p>
          <a:p>
            <a:pPr marL="171450" indent="-171450">
              <a:buFontTx/>
              <a:buChar char="-"/>
            </a:pPr>
            <a:endParaRPr lang="en-US" dirty="0"/>
          </a:p>
          <a:p>
            <a:pPr marL="0" indent="0">
              <a:buFontTx/>
              <a:buNone/>
            </a:pPr>
            <a:r>
              <a:rPr lang="en-US" dirty="0"/>
              <a:t>Who is the developer?</a:t>
            </a:r>
          </a:p>
          <a:p>
            <a:pPr marL="171450" indent="-171450">
              <a:buFontTx/>
              <a:buChar char="-"/>
            </a:pPr>
            <a:r>
              <a:rPr lang="en-US" dirty="0" err="1"/>
              <a:t>Longroad</a:t>
            </a:r>
            <a:r>
              <a:rPr lang="en-US" dirty="0"/>
              <a:t> Energy</a:t>
            </a:r>
          </a:p>
          <a:p>
            <a:pPr marL="171450" indent="-171450">
              <a:buFontTx/>
              <a:buChar char="-"/>
            </a:pPr>
            <a:endParaRPr lang="en-US" dirty="0"/>
          </a:p>
          <a:p>
            <a:pPr marL="0" indent="0">
              <a:buFontTx/>
              <a:buNone/>
            </a:pPr>
            <a:r>
              <a:rPr lang="en-US" dirty="0"/>
              <a:t>What are we wanting from the council?</a:t>
            </a:r>
          </a:p>
          <a:p>
            <a:pPr marL="0" indent="0">
              <a:buFontTx/>
              <a:buNone/>
            </a:pPr>
            <a:r>
              <a:rPr lang="en-US" dirty="0"/>
              <a:t>-  We want a resolution to enter into this contract with 3MW Solar and 6MWh of storage with Fremont Solar Array project.</a:t>
            </a:r>
          </a:p>
          <a:p>
            <a:pPr marL="0" indent="0">
              <a:buFontTx/>
              <a:buNone/>
            </a:pPr>
            <a:r>
              <a:rPr lang="en-US" dirty="0"/>
              <a:t> </a:t>
            </a:r>
          </a:p>
          <a:p>
            <a:pPr marL="0" indent="0">
              <a:buFontTx/>
              <a:buNone/>
            </a:pPr>
            <a:endParaRPr lang="en-US" dirty="0"/>
          </a:p>
        </p:txBody>
      </p:sp>
      <p:sp>
        <p:nvSpPr>
          <p:cNvPr id="4" name="Slide Number Placeholder 3"/>
          <p:cNvSpPr>
            <a:spLocks noGrp="1"/>
          </p:cNvSpPr>
          <p:nvPr>
            <p:ph type="sldNum" sz="quarter" idx="5"/>
          </p:nvPr>
        </p:nvSpPr>
        <p:spPr/>
        <p:txBody>
          <a:bodyPr/>
          <a:lstStyle/>
          <a:p>
            <a:fld id="{A9952055-A063-4339-8E84-0225798DCD74}" type="slidenum">
              <a:rPr lang="en-US" smtClean="0"/>
              <a:t>9</a:t>
            </a:fld>
            <a:endParaRPr lang="en-US"/>
          </a:p>
        </p:txBody>
      </p:sp>
    </p:spTree>
    <p:extLst>
      <p:ext uri="{BB962C8B-B14F-4D97-AF65-F5344CB8AC3E}">
        <p14:creationId xmlns:p14="http://schemas.microsoft.com/office/powerpoint/2010/main" val="4084495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AF3B7-6825-4E44-8CFC-FEB1E74AA54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B5AFE40-960B-43AC-8C68-A6E216BAF3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35F3DCE-346F-474D-9821-A47EF43DFEE6}"/>
              </a:ext>
            </a:extLst>
          </p:cNvPr>
          <p:cNvSpPr>
            <a:spLocks noGrp="1"/>
          </p:cNvSpPr>
          <p:nvPr>
            <p:ph type="dt" sz="half" idx="10"/>
          </p:nvPr>
        </p:nvSpPr>
        <p:spPr/>
        <p:txBody>
          <a:bodyPr/>
          <a:lstStyle/>
          <a:p>
            <a:fld id="{B9F557E3-AD8D-41EF-88E3-CFBF5F184B3F}" type="datetimeFigureOut">
              <a:rPr lang="en-US" smtClean="0"/>
              <a:t>10/8/2025</a:t>
            </a:fld>
            <a:endParaRPr lang="en-US"/>
          </a:p>
        </p:txBody>
      </p:sp>
      <p:sp>
        <p:nvSpPr>
          <p:cNvPr id="5" name="Footer Placeholder 4">
            <a:extLst>
              <a:ext uri="{FF2B5EF4-FFF2-40B4-BE49-F238E27FC236}">
                <a16:creationId xmlns:a16="http://schemas.microsoft.com/office/drawing/2014/main" id="{CB792B91-DC6B-4363-94F2-9D2C3ADE21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D0CC59-1FF3-435D-8F1C-2A2391BE861F}"/>
              </a:ext>
            </a:extLst>
          </p:cNvPr>
          <p:cNvSpPr>
            <a:spLocks noGrp="1"/>
          </p:cNvSpPr>
          <p:nvPr>
            <p:ph type="sldNum" sz="quarter" idx="12"/>
          </p:nvPr>
        </p:nvSpPr>
        <p:spPr/>
        <p:txBody>
          <a:bodyPr/>
          <a:lstStyle/>
          <a:p>
            <a:fld id="{BD963761-D103-4DDE-97E3-DE1BA3AECBF0}" type="slidenum">
              <a:rPr lang="en-US" smtClean="0"/>
              <a:t>‹#›</a:t>
            </a:fld>
            <a:endParaRPr lang="en-US"/>
          </a:p>
        </p:txBody>
      </p:sp>
    </p:spTree>
    <p:extLst>
      <p:ext uri="{BB962C8B-B14F-4D97-AF65-F5344CB8AC3E}">
        <p14:creationId xmlns:p14="http://schemas.microsoft.com/office/powerpoint/2010/main" val="22883541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0387B-644A-4C59-AABE-18AE59C5BE4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35639F-CFE1-4D01-B5A4-B13C21A40ED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0E925E-6585-4C7B-A253-72CBBB253008}"/>
              </a:ext>
            </a:extLst>
          </p:cNvPr>
          <p:cNvSpPr>
            <a:spLocks noGrp="1"/>
          </p:cNvSpPr>
          <p:nvPr>
            <p:ph type="dt" sz="half" idx="10"/>
          </p:nvPr>
        </p:nvSpPr>
        <p:spPr/>
        <p:txBody>
          <a:bodyPr/>
          <a:lstStyle/>
          <a:p>
            <a:fld id="{B9F557E3-AD8D-41EF-88E3-CFBF5F184B3F}" type="datetimeFigureOut">
              <a:rPr lang="en-US" smtClean="0"/>
              <a:t>10/8/2025</a:t>
            </a:fld>
            <a:endParaRPr lang="en-US"/>
          </a:p>
        </p:txBody>
      </p:sp>
      <p:sp>
        <p:nvSpPr>
          <p:cNvPr id="5" name="Footer Placeholder 4">
            <a:extLst>
              <a:ext uri="{FF2B5EF4-FFF2-40B4-BE49-F238E27FC236}">
                <a16:creationId xmlns:a16="http://schemas.microsoft.com/office/drawing/2014/main" id="{C287D000-864B-4017-90DB-CE5A3A67DE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F9316D-F396-47B0-86C7-BB97E8E42E86}"/>
              </a:ext>
            </a:extLst>
          </p:cNvPr>
          <p:cNvSpPr>
            <a:spLocks noGrp="1"/>
          </p:cNvSpPr>
          <p:nvPr>
            <p:ph type="sldNum" sz="quarter" idx="12"/>
          </p:nvPr>
        </p:nvSpPr>
        <p:spPr/>
        <p:txBody>
          <a:bodyPr/>
          <a:lstStyle/>
          <a:p>
            <a:fld id="{BD963761-D103-4DDE-97E3-DE1BA3AECBF0}" type="slidenum">
              <a:rPr lang="en-US" smtClean="0"/>
              <a:t>‹#›</a:t>
            </a:fld>
            <a:endParaRPr lang="en-US"/>
          </a:p>
        </p:txBody>
      </p:sp>
    </p:spTree>
    <p:extLst>
      <p:ext uri="{BB962C8B-B14F-4D97-AF65-F5344CB8AC3E}">
        <p14:creationId xmlns:p14="http://schemas.microsoft.com/office/powerpoint/2010/main" val="41989239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8A68D7-88DE-470D-9585-1AF9E57274C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3840E8E-1DA9-43EF-995E-570A140E51E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EDE591-0B55-4735-BDF6-B78FE24AE713}"/>
              </a:ext>
            </a:extLst>
          </p:cNvPr>
          <p:cNvSpPr>
            <a:spLocks noGrp="1"/>
          </p:cNvSpPr>
          <p:nvPr>
            <p:ph type="dt" sz="half" idx="10"/>
          </p:nvPr>
        </p:nvSpPr>
        <p:spPr/>
        <p:txBody>
          <a:bodyPr/>
          <a:lstStyle/>
          <a:p>
            <a:fld id="{B9F557E3-AD8D-41EF-88E3-CFBF5F184B3F}" type="datetimeFigureOut">
              <a:rPr lang="en-US" smtClean="0"/>
              <a:t>10/8/2025</a:t>
            </a:fld>
            <a:endParaRPr lang="en-US"/>
          </a:p>
        </p:txBody>
      </p:sp>
      <p:sp>
        <p:nvSpPr>
          <p:cNvPr id="5" name="Footer Placeholder 4">
            <a:extLst>
              <a:ext uri="{FF2B5EF4-FFF2-40B4-BE49-F238E27FC236}">
                <a16:creationId xmlns:a16="http://schemas.microsoft.com/office/drawing/2014/main" id="{9ED25B84-B32B-4D17-8C49-5834AC3A05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2D3982-F6C0-4083-9FA1-D71855F5661E}"/>
              </a:ext>
            </a:extLst>
          </p:cNvPr>
          <p:cNvSpPr>
            <a:spLocks noGrp="1"/>
          </p:cNvSpPr>
          <p:nvPr>
            <p:ph type="sldNum" sz="quarter" idx="12"/>
          </p:nvPr>
        </p:nvSpPr>
        <p:spPr/>
        <p:txBody>
          <a:bodyPr/>
          <a:lstStyle/>
          <a:p>
            <a:fld id="{BD963761-D103-4DDE-97E3-DE1BA3AECBF0}" type="slidenum">
              <a:rPr lang="en-US" smtClean="0"/>
              <a:t>‹#›</a:t>
            </a:fld>
            <a:endParaRPr lang="en-US"/>
          </a:p>
        </p:txBody>
      </p:sp>
    </p:spTree>
    <p:extLst>
      <p:ext uri="{BB962C8B-B14F-4D97-AF65-F5344CB8AC3E}">
        <p14:creationId xmlns:p14="http://schemas.microsoft.com/office/powerpoint/2010/main" val="2681581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1AC75-F96D-421B-BA3B-B962552117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E2391F-793B-4FCE-BF14-C2E8345716F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2C95D4-7B8E-4655-A7FE-3F1645C9CD99}"/>
              </a:ext>
            </a:extLst>
          </p:cNvPr>
          <p:cNvSpPr>
            <a:spLocks noGrp="1"/>
          </p:cNvSpPr>
          <p:nvPr>
            <p:ph type="dt" sz="half" idx="10"/>
          </p:nvPr>
        </p:nvSpPr>
        <p:spPr/>
        <p:txBody>
          <a:bodyPr/>
          <a:lstStyle/>
          <a:p>
            <a:fld id="{B9F557E3-AD8D-41EF-88E3-CFBF5F184B3F}" type="datetimeFigureOut">
              <a:rPr lang="en-US" smtClean="0"/>
              <a:t>10/8/2025</a:t>
            </a:fld>
            <a:endParaRPr lang="en-US"/>
          </a:p>
        </p:txBody>
      </p:sp>
      <p:sp>
        <p:nvSpPr>
          <p:cNvPr id="5" name="Footer Placeholder 4">
            <a:extLst>
              <a:ext uri="{FF2B5EF4-FFF2-40B4-BE49-F238E27FC236}">
                <a16:creationId xmlns:a16="http://schemas.microsoft.com/office/drawing/2014/main" id="{564FAF0A-7674-4297-9C71-27CC28B703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B5947F-1943-4B1C-83DB-46FBAFD36836}"/>
              </a:ext>
            </a:extLst>
          </p:cNvPr>
          <p:cNvSpPr>
            <a:spLocks noGrp="1"/>
          </p:cNvSpPr>
          <p:nvPr>
            <p:ph type="sldNum" sz="quarter" idx="12"/>
          </p:nvPr>
        </p:nvSpPr>
        <p:spPr/>
        <p:txBody>
          <a:bodyPr/>
          <a:lstStyle/>
          <a:p>
            <a:fld id="{BD963761-D103-4DDE-97E3-DE1BA3AECBF0}" type="slidenum">
              <a:rPr lang="en-US" smtClean="0"/>
              <a:t>‹#›</a:t>
            </a:fld>
            <a:endParaRPr lang="en-US"/>
          </a:p>
        </p:txBody>
      </p:sp>
    </p:spTree>
    <p:extLst>
      <p:ext uri="{BB962C8B-B14F-4D97-AF65-F5344CB8AC3E}">
        <p14:creationId xmlns:p14="http://schemas.microsoft.com/office/powerpoint/2010/main" val="533699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04BF0-487E-42C4-A45F-03C7367C7A1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BC4F422-CF7F-4447-B3ED-0FC88A37237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211D4BC-F630-4B0C-90F2-B4B662D5A318}"/>
              </a:ext>
            </a:extLst>
          </p:cNvPr>
          <p:cNvSpPr>
            <a:spLocks noGrp="1"/>
          </p:cNvSpPr>
          <p:nvPr>
            <p:ph type="dt" sz="half" idx="10"/>
          </p:nvPr>
        </p:nvSpPr>
        <p:spPr/>
        <p:txBody>
          <a:bodyPr/>
          <a:lstStyle/>
          <a:p>
            <a:fld id="{B9F557E3-AD8D-41EF-88E3-CFBF5F184B3F}" type="datetimeFigureOut">
              <a:rPr lang="en-US" smtClean="0"/>
              <a:t>10/8/2025</a:t>
            </a:fld>
            <a:endParaRPr lang="en-US"/>
          </a:p>
        </p:txBody>
      </p:sp>
      <p:sp>
        <p:nvSpPr>
          <p:cNvPr id="5" name="Footer Placeholder 4">
            <a:extLst>
              <a:ext uri="{FF2B5EF4-FFF2-40B4-BE49-F238E27FC236}">
                <a16:creationId xmlns:a16="http://schemas.microsoft.com/office/drawing/2014/main" id="{8B0ABA32-0073-4597-819F-F44BE4D2BE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A58215-0031-4A04-9735-3AA4BC0E4E71}"/>
              </a:ext>
            </a:extLst>
          </p:cNvPr>
          <p:cNvSpPr>
            <a:spLocks noGrp="1"/>
          </p:cNvSpPr>
          <p:nvPr>
            <p:ph type="sldNum" sz="quarter" idx="12"/>
          </p:nvPr>
        </p:nvSpPr>
        <p:spPr/>
        <p:txBody>
          <a:bodyPr/>
          <a:lstStyle/>
          <a:p>
            <a:fld id="{BD963761-D103-4DDE-97E3-DE1BA3AECBF0}" type="slidenum">
              <a:rPr lang="en-US" smtClean="0"/>
              <a:t>‹#›</a:t>
            </a:fld>
            <a:endParaRPr lang="en-US"/>
          </a:p>
        </p:txBody>
      </p:sp>
    </p:spTree>
    <p:extLst>
      <p:ext uri="{BB962C8B-B14F-4D97-AF65-F5344CB8AC3E}">
        <p14:creationId xmlns:p14="http://schemas.microsoft.com/office/powerpoint/2010/main" val="2646773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A9F45-3669-4805-9D67-4C89708C22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9EA24C-2D0B-4A36-92A2-226CDF89B9C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66331FC-7DF8-4AD0-8605-20AAE1628BE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714D1A0-59F5-4E52-BE13-9092DD404AFC}"/>
              </a:ext>
            </a:extLst>
          </p:cNvPr>
          <p:cNvSpPr>
            <a:spLocks noGrp="1"/>
          </p:cNvSpPr>
          <p:nvPr>
            <p:ph type="dt" sz="half" idx="10"/>
          </p:nvPr>
        </p:nvSpPr>
        <p:spPr/>
        <p:txBody>
          <a:bodyPr/>
          <a:lstStyle/>
          <a:p>
            <a:fld id="{B9F557E3-AD8D-41EF-88E3-CFBF5F184B3F}" type="datetimeFigureOut">
              <a:rPr lang="en-US" smtClean="0"/>
              <a:t>10/8/2025</a:t>
            </a:fld>
            <a:endParaRPr lang="en-US"/>
          </a:p>
        </p:txBody>
      </p:sp>
      <p:sp>
        <p:nvSpPr>
          <p:cNvPr id="6" name="Footer Placeholder 5">
            <a:extLst>
              <a:ext uri="{FF2B5EF4-FFF2-40B4-BE49-F238E27FC236}">
                <a16:creationId xmlns:a16="http://schemas.microsoft.com/office/drawing/2014/main" id="{B7A7654A-6414-460D-8809-42DAB675F8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E5BD01-454B-43E7-928C-B880BF45CCF1}"/>
              </a:ext>
            </a:extLst>
          </p:cNvPr>
          <p:cNvSpPr>
            <a:spLocks noGrp="1"/>
          </p:cNvSpPr>
          <p:nvPr>
            <p:ph type="sldNum" sz="quarter" idx="12"/>
          </p:nvPr>
        </p:nvSpPr>
        <p:spPr/>
        <p:txBody>
          <a:bodyPr/>
          <a:lstStyle/>
          <a:p>
            <a:fld id="{BD963761-D103-4DDE-97E3-DE1BA3AECBF0}" type="slidenum">
              <a:rPr lang="en-US" smtClean="0"/>
              <a:t>‹#›</a:t>
            </a:fld>
            <a:endParaRPr lang="en-US"/>
          </a:p>
        </p:txBody>
      </p:sp>
    </p:spTree>
    <p:extLst>
      <p:ext uri="{BB962C8B-B14F-4D97-AF65-F5344CB8AC3E}">
        <p14:creationId xmlns:p14="http://schemas.microsoft.com/office/powerpoint/2010/main" val="14812549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C3C96-8315-4F0A-95EF-D66E5AC8F79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48BD0A1-B20E-4A47-9675-C20D2B96F6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6430301-7F25-45A0-AA68-E4CAED9126C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5AB73DC-17A7-49A7-B1D5-7894A73795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D0E46EB-7BED-4BBE-83F0-92119EBE712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EA06B3-80DC-47F7-AD70-1C093D0C7ED1}"/>
              </a:ext>
            </a:extLst>
          </p:cNvPr>
          <p:cNvSpPr>
            <a:spLocks noGrp="1"/>
          </p:cNvSpPr>
          <p:nvPr>
            <p:ph type="dt" sz="half" idx="10"/>
          </p:nvPr>
        </p:nvSpPr>
        <p:spPr/>
        <p:txBody>
          <a:bodyPr/>
          <a:lstStyle/>
          <a:p>
            <a:fld id="{B9F557E3-AD8D-41EF-88E3-CFBF5F184B3F}" type="datetimeFigureOut">
              <a:rPr lang="en-US" smtClean="0"/>
              <a:t>10/8/2025</a:t>
            </a:fld>
            <a:endParaRPr lang="en-US"/>
          </a:p>
        </p:txBody>
      </p:sp>
      <p:sp>
        <p:nvSpPr>
          <p:cNvPr id="8" name="Footer Placeholder 7">
            <a:extLst>
              <a:ext uri="{FF2B5EF4-FFF2-40B4-BE49-F238E27FC236}">
                <a16:creationId xmlns:a16="http://schemas.microsoft.com/office/drawing/2014/main" id="{D718A9A3-9EBE-44CF-90EB-962621B2F36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C590A6C-B5FF-48DD-AAAD-5C7B4AB956F4}"/>
              </a:ext>
            </a:extLst>
          </p:cNvPr>
          <p:cNvSpPr>
            <a:spLocks noGrp="1"/>
          </p:cNvSpPr>
          <p:nvPr>
            <p:ph type="sldNum" sz="quarter" idx="12"/>
          </p:nvPr>
        </p:nvSpPr>
        <p:spPr/>
        <p:txBody>
          <a:bodyPr/>
          <a:lstStyle/>
          <a:p>
            <a:fld id="{BD963761-D103-4DDE-97E3-DE1BA3AECBF0}" type="slidenum">
              <a:rPr lang="en-US" smtClean="0"/>
              <a:t>‹#›</a:t>
            </a:fld>
            <a:endParaRPr lang="en-US"/>
          </a:p>
        </p:txBody>
      </p:sp>
    </p:spTree>
    <p:extLst>
      <p:ext uri="{BB962C8B-B14F-4D97-AF65-F5344CB8AC3E}">
        <p14:creationId xmlns:p14="http://schemas.microsoft.com/office/powerpoint/2010/main" val="4165528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B3983-95CB-4E58-830F-E0C79EFA23F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E0269CF-D763-458F-9EB1-B82AA84F1FFE}"/>
              </a:ext>
            </a:extLst>
          </p:cNvPr>
          <p:cNvSpPr>
            <a:spLocks noGrp="1"/>
          </p:cNvSpPr>
          <p:nvPr>
            <p:ph type="dt" sz="half" idx="10"/>
          </p:nvPr>
        </p:nvSpPr>
        <p:spPr/>
        <p:txBody>
          <a:bodyPr/>
          <a:lstStyle/>
          <a:p>
            <a:fld id="{B9F557E3-AD8D-41EF-88E3-CFBF5F184B3F}" type="datetimeFigureOut">
              <a:rPr lang="en-US" smtClean="0"/>
              <a:t>10/8/2025</a:t>
            </a:fld>
            <a:endParaRPr lang="en-US"/>
          </a:p>
        </p:txBody>
      </p:sp>
      <p:sp>
        <p:nvSpPr>
          <p:cNvPr id="4" name="Footer Placeholder 3">
            <a:extLst>
              <a:ext uri="{FF2B5EF4-FFF2-40B4-BE49-F238E27FC236}">
                <a16:creationId xmlns:a16="http://schemas.microsoft.com/office/drawing/2014/main" id="{8F1D01E5-8E0A-463D-A37E-BB63CB84151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BF19CE9-5BDD-460D-A6AB-A8D25EB13750}"/>
              </a:ext>
            </a:extLst>
          </p:cNvPr>
          <p:cNvSpPr>
            <a:spLocks noGrp="1"/>
          </p:cNvSpPr>
          <p:nvPr>
            <p:ph type="sldNum" sz="quarter" idx="12"/>
          </p:nvPr>
        </p:nvSpPr>
        <p:spPr/>
        <p:txBody>
          <a:bodyPr/>
          <a:lstStyle/>
          <a:p>
            <a:fld id="{BD963761-D103-4DDE-97E3-DE1BA3AECBF0}" type="slidenum">
              <a:rPr lang="en-US" smtClean="0"/>
              <a:t>‹#›</a:t>
            </a:fld>
            <a:endParaRPr lang="en-US"/>
          </a:p>
        </p:txBody>
      </p:sp>
    </p:spTree>
    <p:extLst>
      <p:ext uri="{BB962C8B-B14F-4D97-AF65-F5344CB8AC3E}">
        <p14:creationId xmlns:p14="http://schemas.microsoft.com/office/powerpoint/2010/main" val="24770573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9104AA-DFAF-474D-B5A6-B5139AB0AA56}"/>
              </a:ext>
            </a:extLst>
          </p:cNvPr>
          <p:cNvSpPr>
            <a:spLocks noGrp="1"/>
          </p:cNvSpPr>
          <p:nvPr>
            <p:ph type="dt" sz="half" idx="10"/>
          </p:nvPr>
        </p:nvSpPr>
        <p:spPr/>
        <p:txBody>
          <a:bodyPr/>
          <a:lstStyle/>
          <a:p>
            <a:fld id="{B9F557E3-AD8D-41EF-88E3-CFBF5F184B3F}" type="datetimeFigureOut">
              <a:rPr lang="en-US" smtClean="0"/>
              <a:t>10/8/2025</a:t>
            </a:fld>
            <a:endParaRPr lang="en-US"/>
          </a:p>
        </p:txBody>
      </p:sp>
      <p:sp>
        <p:nvSpPr>
          <p:cNvPr id="3" name="Footer Placeholder 2">
            <a:extLst>
              <a:ext uri="{FF2B5EF4-FFF2-40B4-BE49-F238E27FC236}">
                <a16:creationId xmlns:a16="http://schemas.microsoft.com/office/drawing/2014/main" id="{A6209E43-A541-4AC7-898D-013CDDB065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164577-F3BC-4197-A0C7-A23788F95C72}"/>
              </a:ext>
            </a:extLst>
          </p:cNvPr>
          <p:cNvSpPr>
            <a:spLocks noGrp="1"/>
          </p:cNvSpPr>
          <p:nvPr>
            <p:ph type="sldNum" sz="quarter" idx="12"/>
          </p:nvPr>
        </p:nvSpPr>
        <p:spPr/>
        <p:txBody>
          <a:bodyPr/>
          <a:lstStyle/>
          <a:p>
            <a:fld id="{BD963761-D103-4DDE-97E3-DE1BA3AECBF0}" type="slidenum">
              <a:rPr lang="en-US" smtClean="0"/>
              <a:t>‹#›</a:t>
            </a:fld>
            <a:endParaRPr lang="en-US"/>
          </a:p>
        </p:txBody>
      </p:sp>
    </p:spTree>
    <p:extLst>
      <p:ext uri="{BB962C8B-B14F-4D97-AF65-F5344CB8AC3E}">
        <p14:creationId xmlns:p14="http://schemas.microsoft.com/office/powerpoint/2010/main" val="849945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A3138-20C7-44FE-A4D3-3ECE892807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D7E0F2-0B7D-45FC-AF12-AC7708ABB4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2FDEBB-B3A8-4C23-878C-1030815921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2AEB440-7FFC-4222-AC0B-0DB1DC4797C9}"/>
              </a:ext>
            </a:extLst>
          </p:cNvPr>
          <p:cNvSpPr>
            <a:spLocks noGrp="1"/>
          </p:cNvSpPr>
          <p:nvPr>
            <p:ph type="dt" sz="half" idx="10"/>
          </p:nvPr>
        </p:nvSpPr>
        <p:spPr/>
        <p:txBody>
          <a:bodyPr/>
          <a:lstStyle/>
          <a:p>
            <a:fld id="{B9F557E3-AD8D-41EF-88E3-CFBF5F184B3F}" type="datetimeFigureOut">
              <a:rPr lang="en-US" smtClean="0"/>
              <a:t>10/8/2025</a:t>
            </a:fld>
            <a:endParaRPr lang="en-US"/>
          </a:p>
        </p:txBody>
      </p:sp>
      <p:sp>
        <p:nvSpPr>
          <p:cNvPr id="6" name="Footer Placeholder 5">
            <a:extLst>
              <a:ext uri="{FF2B5EF4-FFF2-40B4-BE49-F238E27FC236}">
                <a16:creationId xmlns:a16="http://schemas.microsoft.com/office/drawing/2014/main" id="{6863C087-AF49-4A28-9991-026CB71680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15FB10-8A2D-44F6-894A-5BADE08F1D91}"/>
              </a:ext>
            </a:extLst>
          </p:cNvPr>
          <p:cNvSpPr>
            <a:spLocks noGrp="1"/>
          </p:cNvSpPr>
          <p:nvPr>
            <p:ph type="sldNum" sz="quarter" idx="12"/>
          </p:nvPr>
        </p:nvSpPr>
        <p:spPr/>
        <p:txBody>
          <a:bodyPr/>
          <a:lstStyle/>
          <a:p>
            <a:fld id="{BD963761-D103-4DDE-97E3-DE1BA3AECBF0}" type="slidenum">
              <a:rPr lang="en-US" smtClean="0"/>
              <a:t>‹#›</a:t>
            </a:fld>
            <a:endParaRPr lang="en-US"/>
          </a:p>
        </p:txBody>
      </p:sp>
    </p:spTree>
    <p:extLst>
      <p:ext uri="{BB962C8B-B14F-4D97-AF65-F5344CB8AC3E}">
        <p14:creationId xmlns:p14="http://schemas.microsoft.com/office/powerpoint/2010/main" val="2020831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81F05-92AA-4254-89D3-B89EE19D01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85DAE1D-2E2B-4AE1-BA0B-958187D878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C80B5B-B1B7-447F-B0EB-D7D8D22C67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CF94E26-1D16-44B4-9D0B-29D6F13DAE3F}"/>
              </a:ext>
            </a:extLst>
          </p:cNvPr>
          <p:cNvSpPr>
            <a:spLocks noGrp="1"/>
          </p:cNvSpPr>
          <p:nvPr>
            <p:ph type="dt" sz="half" idx="10"/>
          </p:nvPr>
        </p:nvSpPr>
        <p:spPr/>
        <p:txBody>
          <a:bodyPr/>
          <a:lstStyle/>
          <a:p>
            <a:fld id="{B9F557E3-AD8D-41EF-88E3-CFBF5F184B3F}" type="datetimeFigureOut">
              <a:rPr lang="en-US" smtClean="0"/>
              <a:t>10/8/2025</a:t>
            </a:fld>
            <a:endParaRPr lang="en-US"/>
          </a:p>
        </p:txBody>
      </p:sp>
      <p:sp>
        <p:nvSpPr>
          <p:cNvPr id="6" name="Footer Placeholder 5">
            <a:extLst>
              <a:ext uri="{FF2B5EF4-FFF2-40B4-BE49-F238E27FC236}">
                <a16:creationId xmlns:a16="http://schemas.microsoft.com/office/drawing/2014/main" id="{4ED31C98-D9CA-4F72-9DFF-4DC16C2F30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A1F098-F666-4801-8D58-E12F693D0FBD}"/>
              </a:ext>
            </a:extLst>
          </p:cNvPr>
          <p:cNvSpPr>
            <a:spLocks noGrp="1"/>
          </p:cNvSpPr>
          <p:nvPr>
            <p:ph type="sldNum" sz="quarter" idx="12"/>
          </p:nvPr>
        </p:nvSpPr>
        <p:spPr/>
        <p:txBody>
          <a:bodyPr/>
          <a:lstStyle/>
          <a:p>
            <a:fld id="{BD963761-D103-4DDE-97E3-DE1BA3AECBF0}" type="slidenum">
              <a:rPr lang="en-US" smtClean="0"/>
              <a:t>‹#›</a:t>
            </a:fld>
            <a:endParaRPr lang="en-US"/>
          </a:p>
        </p:txBody>
      </p:sp>
    </p:spTree>
    <p:extLst>
      <p:ext uri="{BB962C8B-B14F-4D97-AF65-F5344CB8AC3E}">
        <p14:creationId xmlns:p14="http://schemas.microsoft.com/office/powerpoint/2010/main" val="106318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72B296-7141-4D67-8639-B092078855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ED38FAB-5F26-434C-AA93-F3A5CE218A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92EF78-B63D-4612-8D6C-2C612C052A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F557E3-AD8D-41EF-88E3-CFBF5F184B3F}" type="datetimeFigureOut">
              <a:rPr lang="en-US" smtClean="0"/>
              <a:t>10/8/2025</a:t>
            </a:fld>
            <a:endParaRPr lang="en-US"/>
          </a:p>
        </p:txBody>
      </p:sp>
      <p:sp>
        <p:nvSpPr>
          <p:cNvPr id="5" name="Footer Placeholder 4">
            <a:extLst>
              <a:ext uri="{FF2B5EF4-FFF2-40B4-BE49-F238E27FC236}">
                <a16:creationId xmlns:a16="http://schemas.microsoft.com/office/drawing/2014/main" id="{A304F30E-DF20-445A-BF6F-E90E7F9368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F8369A-5C20-419D-8432-B4C910195F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963761-D103-4DDE-97E3-DE1BA3AECBF0}" type="slidenum">
              <a:rPr lang="en-US" smtClean="0"/>
              <a:t>‹#›</a:t>
            </a:fld>
            <a:endParaRPr lang="en-US"/>
          </a:p>
        </p:txBody>
      </p:sp>
    </p:spTree>
    <p:extLst>
      <p:ext uri="{BB962C8B-B14F-4D97-AF65-F5344CB8AC3E}">
        <p14:creationId xmlns:p14="http://schemas.microsoft.com/office/powerpoint/2010/main" val="32162458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eginners Guide to Know About Commercial Solar Battery Storage.">
            <a:extLst>
              <a:ext uri="{FF2B5EF4-FFF2-40B4-BE49-F238E27FC236}">
                <a16:creationId xmlns:a16="http://schemas.microsoft.com/office/drawing/2014/main" id="{DE70D78F-76D0-45E7-9578-85FC3F74D1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261" y="379979"/>
            <a:ext cx="10657478" cy="609804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7AC919A-80AF-4953-93EC-F45C8691C755}"/>
              </a:ext>
            </a:extLst>
          </p:cNvPr>
          <p:cNvSpPr>
            <a:spLocks noGrp="1"/>
          </p:cNvSpPr>
          <p:nvPr>
            <p:ph type="ctrTitle"/>
          </p:nvPr>
        </p:nvSpPr>
        <p:spPr>
          <a:xfrm>
            <a:off x="2035629" y="476930"/>
            <a:ext cx="9144000" cy="2387600"/>
          </a:xfrm>
        </p:spPr>
        <p:txBody>
          <a:bodyPr>
            <a:normAutofit/>
          </a:bodyPr>
          <a:lstStyle/>
          <a:p>
            <a:r>
              <a:rPr lang="en-US" dirty="0">
                <a:latin typeface="Annual Extended" panose="00000400000000000000" pitchFamily="2" charset="0"/>
              </a:rPr>
              <a:t>Fremont Solar/</a:t>
            </a:r>
            <a:br>
              <a:rPr lang="en-US" dirty="0">
                <a:latin typeface="Annual Extended" panose="00000400000000000000" pitchFamily="2" charset="0"/>
              </a:rPr>
            </a:br>
            <a:r>
              <a:rPr lang="en-US" dirty="0">
                <a:latin typeface="Annual Extended" panose="00000400000000000000" pitchFamily="2" charset="0"/>
              </a:rPr>
              <a:t>Storage Project</a:t>
            </a:r>
          </a:p>
        </p:txBody>
      </p:sp>
    </p:spTree>
    <p:extLst>
      <p:ext uri="{BB962C8B-B14F-4D97-AF65-F5344CB8AC3E}">
        <p14:creationId xmlns:p14="http://schemas.microsoft.com/office/powerpoint/2010/main" val="3746620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CBF30-1BB6-4866-AA5D-BF670CBBAAE5}"/>
              </a:ext>
            </a:extLst>
          </p:cNvPr>
          <p:cNvSpPr>
            <a:spLocks noGrp="1"/>
          </p:cNvSpPr>
          <p:nvPr>
            <p:ph type="title"/>
          </p:nvPr>
        </p:nvSpPr>
        <p:spPr/>
        <p:txBody>
          <a:bodyPr/>
          <a:lstStyle/>
          <a:p>
            <a:pPr algn="ctr"/>
            <a:r>
              <a:rPr lang="en-US" u="sng" dirty="0"/>
              <a:t>Fremont Solar Project</a:t>
            </a:r>
          </a:p>
        </p:txBody>
      </p:sp>
      <p:sp>
        <p:nvSpPr>
          <p:cNvPr id="3" name="Content Placeholder 2">
            <a:extLst>
              <a:ext uri="{FF2B5EF4-FFF2-40B4-BE49-F238E27FC236}">
                <a16:creationId xmlns:a16="http://schemas.microsoft.com/office/drawing/2014/main" id="{10CE45DE-D20E-4304-82EA-92821DFA06B9}"/>
              </a:ext>
            </a:extLst>
          </p:cNvPr>
          <p:cNvSpPr>
            <a:spLocks noGrp="1"/>
          </p:cNvSpPr>
          <p:nvPr>
            <p:ph idx="1"/>
          </p:nvPr>
        </p:nvSpPr>
        <p:spPr/>
        <p:txBody>
          <a:bodyPr>
            <a:normAutofit/>
          </a:bodyPr>
          <a:lstStyle/>
          <a:p>
            <a:r>
              <a:rPr lang="en-US" dirty="0"/>
              <a:t>Details of Project</a:t>
            </a:r>
          </a:p>
          <a:p>
            <a:pPr lvl="2"/>
            <a:r>
              <a:rPr lang="en-US" dirty="0"/>
              <a:t>99MW Solar Array Project</a:t>
            </a:r>
          </a:p>
          <a:p>
            <a:pPr lvl="2"/>
            <a:r>
              <a:rPr lang="en-US" dirty="0"/>
              <a:t>198 MWh Battery Storage </a:t>
            </a:r>
          </a:p>
          <a:p>
            <a:pPr lvl="2"/>
            <a:r>
              <a:rPr lang="en-US" dirty="0"/>
              <a:t>Most of UAMPS cities taking subscription</a:t>
            </a:r>
          </a:p>
          <a:p>
            <a:pPr lvl="2"/>
            <a:r>
              <a:rPr lang="en-US" dirty="0"/>
              <a:t>Located in Iron County</a:t>
            </a:r>
          </a:p>
          <a:p>
            <a:pPr lvl="2"/>
            <a:r>
              <a:rPr lang="en-US" dirty="0"/>
              <a:t>Fixed pricing for a 25 </a:t>
            </a:r>
            <a:r>
              <a:rPr lang="en-US"/>
              <a:t>year contract</a:t>
            </a:r>
            <a:endParaRPr lang="en-US" dirty="0"/>
          </a:p>
          <a:p>
            <a:r>
              <a:rPr lang="en-US" dirty="0"/>
              <a:t>Benefits of gaining new recourse:</a:t>
            </a:r>
          </a:p>
          <a:p>
            <a:pPr lvl="2"/>
            <a:r>
              <a:rPr lang="en-US" dirty="0"/>
              <a:t>Renewable energy</a:t>
            </a:r>
          </a:p>
          <a:p>
            <a:pPr lvl="3"/>
            <a:r>
              <a:rPr lang="en-US" dirty="0"/>
              <a:t>3 MW of Solar/1.5 MW of Storage</a:t>
            </a:r>
          </a:p>
          <a:p>
            <a:pPr lvl="2"/>
            <a:r>
              <a:rPr lang="en-US" dirty="0">
                <a:solidFill>
                  <a:srgbClr val="FF0000"/>
                </a:solidFill>
              </a:rPr>
              <a:t>Battery Storage</a:t>
            </a:r>
          </a:p>
          <a:p>
            <a:pPr lvl="2"/>
            <a:r>
              <a:rPr lang="en-US" dirty="0"/>
              <a:t>Stored power can be released during most expensive hours of the day</a:t>
            </a:r>
          </a:p>
          <a:p>
            <a:pPr lvl="2"/>
            <a:r>
              <a:rPr lang="en-US" dirty="0"/>
              <a:t>Load-shifting, peak-shaving, and enhanced resource adequacy </a:t>
            </a:r>
          </a:p>
          <a:p>
            <a:pPr marL="914400" lvl="2" indent="0">
              <a:buNone/>
            </a:pPr>
            <a:endParaRPr lang="en-US" dirty="0"/>
          </a:p>
          <a:p>
            <a:pPr lvl="2"/>
            <a:endParaRPr lang="en-US" dirty="0"/>
          </a:p>
          <a:p>
            <a:pPr lvl="4"/>
            <a:endParaRPr lang="en-US" dirty="0"/>
          </a:p>
          <a:p>
            <a:endParaRPr lang="en-US" dirty="0"/>
          </a:p>
        </p:txBody>
      </p:sp>
    </p:spTree>
    <p:extLst>
      <p:ext uri="{BB962C8B-B14F-4D97-AF65-F5344CB8AC3E}">
        <p14:creationId xmlns:p14="http://schemas.microsoft.com/office/powerpoint/2010/main" val="406780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746745DA-5232-46A1-AE2D-89E6AD2946C4}"/>
              </a:ext>
            </a:extLst>
          </p:cNvPr>
          <p:cNvGraphicFramePr>
            <a:graphicFrameLocks/>
          </p:cNvGraphicFramePr>
          <p:nvPr>
            <p:extLst>
              <p:ext uri="{D42A27DB-BD31-4B8C-83A1-F6EECF244321}">
                <p14:modId xmlns:p14="http://schemas.microsoft.com/office/powerpoint/2010/main" val="889781945"/>
              </p:ext>
            </p:extLst>
          </p:nvPr>
        </p:nvGraphicFramePr>
        <p:xfrm>
          <a:off x="665018" y="155864"/>
          <a:ext cx="10442863" cy="643197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D8155092-4112-4227-9D4B-B147631D59AE}"/>
              </a:ext>
            </a:extLst>
          </p:cNvPr>
          <p:cNvSpPr txBox="1"/>
          <p:nvPr/>
        </p:nvSpPr>
        <p:spPr>
          <a:xfrm rot="16200000">
            <a:off x="783846" y="2851726"/>
            <a:ext cx="877548" cy="276999"/>
          </a:xfrm>
          <a:prstGeom prst="rect">
            <a:avLst/>
          </a:prstGeom>
          <a:noFill/>
        </p:spPr>
        <p:txBody>
          <a:bodyPr wrap="none" rtlCol="0">
            <a:spAutoFit/>
          </a:bodyPr>
          <a:lstStyle/>
          <a:p>
            <a:r>
              <a:rPr lang="en-US" sz="1200" dirty="0"/>
              <a:t>Megawatts</a:t>
            </a:r>
          </a:p>
        </p:txBody>
      </p:sp>
    </p:spTree>
    <p:extLst>
      <p:ext uri="{BB962C8B-B14F-4D97-AF65-F5344CB8AC3E}">
        <p14:creationId xmlns:p14="http://schemas.microsoft.com/office/powerpoint/2010/main" val="2819945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BD61A5E-ACC6-4248-A5B5-896470C3451D}"/>
              </a:ext>
            </a:extLst>
          </p:cNvPr>
          <p:cNvSpPr txBox="1"/>
          <p:nvPr/>
        </p:nvSpPr>
        <p:spPr>
          <a:xfrm rot="16200000">
            <a:off x="1025220" y="3207372"/>
            <a:ext cx="759054" cy="276999"/>
          </a:xfrm>
          <a:prstGeom prst="rect">
            <a:avLst/>
          </a:prstGeom>
          <a:noFill/>
        </p:spPr>
        <p:txBody>
          <a:bodyPr wrap="none" rtlCol="0">
            <a:spAutoFit/>
          </a:bodyPr>
          <a:lstStyle/>
          <a:p>
            <a:r>
              <a:rPr lang="en-US" sz="1200" dirty="0"/>
              <a:t>Kilowatts</a:t>
            </a:r>
            <a:endParaRPr lang="en-US" sz="1400" dirty="0"/>
          </a:p>
        </p:txBody>
      </p:sp>
      <p:sp>
        <p:nvSpPr>
          <p:cNvPr id="6" name="TextBox 5">
            <a:extLst>
              <a:ext uri="{FF2B5EF4-FFF2-40B4-BE49-F238E27FC236}">
                <a16:creationId xmlns:a16="http://schemas.microsoft.com/office/drawing/2014/main" id="{A1074B18-AC0B-4520-91C8-9DFBAE992281}"/>
              </a:ext>
            </a:extLst>
          </p:cNvPr>
          <p:cNvSpPr txBox="1"/>
          <p:nvPr/>
        </p:nvSpPr>
        <p:spPr>
          <a:xfrm>
            <a:off x="5652263" y="6161808"/>
            <a:ext cx="553934" cy="276999"/>
          </a:xfrm>
          <a:prstGeom prst="rect">
            <a:avLst/>
          </a:prstGeom>
          <a:noFill/>
        </p:spPr>
        <p:txBody>
          <a:bodyPr wrap="none" rtlCol="0">
            <a:spAutoFit/>
          </a:bodyPr>
          <a:lstStyle/>
          <a:p>
            <a:r>
              <a:rPr lang="en-US" sz="1200" dirty="0"/>
              <a:t>Hours</a:t>
            </a:r>
          </a:p>
        </p:txBody>
      </p:sp>
      <p:graphicFrame>
        <p:nvGraphicFramePr>
          <p:cNvPr id="7" name="Chart 6">
            <a:extLst>
              <a:ext uri="{FF2B5EF4-FFF2-40B4-BE49-F238E27FC236}">
                <a16:creationId xmlns:a16="http://schemas.microsoft.com/office/drawing/2014/main" id="{E2BA7C60-2E16-4775-8756-ECCD2824EC20}"/>
              </a:ext>
            </a:extLst>
          </p:cNvPr>
          <p:cNvGraphicFramePr>
            <a:graphicFrameLocks/>
          </p:cNvGraphicFramePr>
          <p:nvPr>
            <p:extLst>
              <p:ext uri="{D42A27DB-BD31-4B8C-83A1-F6EECF244321}">
                <p14:modId xmlns:p14="http://schemas.microsoft.com/office/powerpoint/2010/main" val="982549068"/>
              </p:ext>
            </p:extLst>
          </p:nvPr>
        </p:nvGraphicFramePr>
        <p:xfrm>
          <a:off x="1652155" y="633845"/>
          <a:ext cx="9185563" cy="5527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59478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26D367B-D524-4EAF-95AB-0E21683CDBC9}"/>
              </a:ext>
            </a:extLst>
          </p:cNvPr>
          <p:cNvGraphicFramePr>
            <a:graphicFrameLocks/>
          </p:cNvGraphicFramePr>
          <p:nvPr>
            <p:extLst>
              <p:ext uri="{D42A27DB-BD31-4B8C-83A1-F6EECF244321}">
                <p14:modId xmlns:p14="http://schemas.microsoft.com/office/powerpoint/2010/main" val="4242897043"/>
              </p:ext>
            </p:extLst>
          </p:nvPr>
        </p:nvGraphicFramePr>
        <p:xfrm>
          <a:off x="1807029" y="805543"/>
          <a:ext cx="9590314" cy="532311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A8D8D608-B052-FB61-9BF0-21FDB099501B}"/>
              </a:ext>
            </a:extLst>
          </p:cNvPr>
          <p:cNvSpPr txBox="1"/>
          <p:nvPr/>
        </p:nvSpPr>
        <p:spPr>
          <a:xfrm>
            <a:off x="6018028" y="6128656"/>
            <a:ext cx="738536" cy="369332"/>
          </a:xfrm>
          <a:prstGeom prst="rect">
            <a:avLst/>
          </a:prstGeom>
          <a:noFill/>
        </p:spPr>
        <p:txBody>
          <a:bodyPr wrap="none" rtlCol="0">
            <a:spAutoFit/>
          </a:bodyPr>
          <a:lstStyle/>
          <a:p>
            <a:r>
              <a:rPr lang="en-US" dirty="0"/>
              <a:t>Hours</a:t>
            </a:r>
          </a:p>
        </p:txBody>
      </p:sp>
      <p:sp>
        <p:nvSpPr>
          <p:cNvPr id="3" name="TextBox 2">
            <a:extLst>
              <a:ext uri="{FF2B5EF4-FFF2-40B4-BE49-F238E27FC236}">
                <a16:creationId xmlns:a16="http://schemas.microsoft.com/office/drawing/2014/main" id="{5D796A58-903F-EDF6-9D05-D78E048DB6F7}"/>
              </a:ext>
            </a:extLst>
          </p:cNvPr>
          <p:cNvSpPr txBox="1"/>
          <p:nvPr/>
        </p:nvSpPr>
        <p:spPr>
          <a:xfrm rot="16200000">
            <a:off x="1100842" y="3244334"/>
            <a:ext cx="1043042" cy="369332"/>
          </a:xfrm>
          <a:prstGeom prst="rect">
            <a:avLst/>
          </a:prstGeom>
          <a:noFill/>
        </p:spPr>
        <p:txBody>
          <a:bodyPr wrap="none" rtlCol="0">
            <a:spAutoFit/>
          </a:bodyPr>
          <a:lstStyle/>
          <a:p>
            <a:r>
              <a:rPr lang="en-US" dirty="0"/>
              <a:t>Kilowatts</a:t>
            </a:r>
          </a:p>
        </p:txBody>
      </p:sp>
    </p:spTree>
    <p:extLst>
      <p:ext uri="{BB962C8B-B14F-4D97-AF65-F5344CB8AC3E}">
        <p14:creationId xmlns:p14="http://schemas.microsoft.com/office/powerpoint/2010/main" val="24637482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8A75A13D-9BFD-4C53-814A-FAA3E8835461}"/>
              </a:ext>
            </a:extLst>
          </p:cNvPr>
          <p:cNvGraphicFramePr>
            <a:graphicFrameLocks/>
          </p:cNvGraphicFramePr>
          <p:nvPr>
            <p:extLst>
              <p:ext uri="{D42A27DB-BD31-4B8C-83A1-F6EECF244321}">
                <p14:modId xmlns:p14="http://schemas.microsoft.com/office/powerpoint/2010/main" val="816686203"/>
              </p:ext>
            </p:extLst>
          </p:nvPr>
        </p:nvGraphicFramePr>
        <p:xfrm>
          <a:off x="736672" y="348817"/>
          <a:ext cx="9238601" cy="6160366"/>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67441F9C-D9FD-4D68-A05B-83D9575FE2E0}"/>
              </a:ext>
            </a:extLst>
          </p:cNvPr>
          <p:cNvSpPr txBox="1"/>
          <p:nvPr/>
        </p:nvSpPr>
        <p:spPr>
          <a:xfrm rot="16200000">
            <a:off x="1168310" y="2986810"/>
            <a:ext cx="877548" cy="276999"/>
          </a:xfrm>
          <a:prstGeom prst="rect">
            <a:avLst/>
          </a:prstGeom>
          <a:noFill/>
        </p:spPr>
        <p:txBody>
          <a:bodyPr wrap="none" rtlCol="0">
            <a:spAutoFit/>
          </a:bodyPr>
          <a:lstStyle/>
          <a:p>
            <a:r>
              <a:rPr lang="en-US" sz="1200" dirty="0"/>
              <a:t>Megawatts</a:t>
            </a:r>
          </a:p>
        </p:txBody>
      </p:sp>
    </p:spTree>
    <p:extLst>
      <p:ext uri="{BB962C8B-B14F-4D97-AF65-F5344CB8AC3E}">
        <p14:creationId xmlns:p14="http://schemas.microsoft.com/office/powerpoint/2010/main" val="1491852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a:extLst>
              <a:ext uri="{FF2B5EF4-FFF2-40B4-BE49-F238E27FC236}">
                <a16:creationId xmlns:a16="http://schemas.microsoft.com/office/drawing/2014/main" id="{8A75A13D-9BFD-4C53-814A-FAA3E8835461}"/>
              </a:ext>
            </a:extLst>
          </p:cNvPr>
          <p:cNvGraphicFramePr>
            <a:graphicFrameLocks/>
          </p:cNvGraphicFramePr>
          <p:nvPr>
            <p:extLst>
              <p:ext uri="{D42A27DB-BD31-4B8C-83A1-F6EECF244321}">
                <p14:modId xmlns:p14="http://schemas.microsoft.com/office/powerpoint/2010/main" val="3593644810"/>
              </p:ext>
            </p:extLst>
          </p:nvPr>
        </p:nvGraphicFramePr>
        <p:xfrm>
          <a:off x="1534887" y="511630"/>
          <a:ext cx="9035142" cy="596537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DCAB77BB-D88B-438A-AFC1-F55462216034}"/>
              </a:ext>
            </a:extLst>
          </p:cNvPr>
          <p:cNvSpPr txBox="1"/>
          <p:nvPr/>
        </p:nvSpPr>
        <p:spPr>
          <a:xfrm rot="16200000">
            <a:off x="2103538" y="3167414"/>
            <a:ext cx="877548" cy="276999"/>
          </a:xfrm>
          <a:prstGeom prst="rect">
            <a:avLst/>
          </a:prstGeom>
          <a:noFill/>
        </p:spPr>
        <p:txBody>
          <a:bodyPr wrap="none" rtlCol="0">
            <a:spAutoFit/>
          </a:bodyPr>
          <a:lstStyle/>
          <a:p>
            <a:r>
              <a:rPr lang="en-US" sz="1200" dirty="0"/>
              <a:t>Megawatts</a:t>
            </a:r>
          </a:p>
        </p:txBody>
      </p:sp>
      <p:sp>
        <p:nvSpPr>
          <p:cNvPr id="12" name="TextBox 11">
            <a:extLst>
              <a:ext uri="{FF2B5EF4-FFF2-40B4-BE49-F238E27FC236}">
                <a16:creationId xmlns:a16="http://schemas.microsoft.com/office/drawing/2014/main" id="{FBA948E9-5829-44F8-9DAE-023271FCCCBB}"/>
              </a:ext>
            </a:extLst>
          </p:cNvPr>
          <p:cNvSpPr txBox="1"/>
          <p:nvPr/>
        </p:nvSpPr>
        <p:spPr>
          <a:xfrm>
            <a:off x="9754549" y="1382486"/>
            <a:ext cx="1630959" cy="369332"/>
          </a:xfrm>
          <a:prstGeom prst="rect">
            <a:avLst/>
          </a:prstGeom>
          <a:noFill/>
        </p:spPr>
        <p:txBody>
          <a:bodyPr wrap="none" rtlCol="0">
            <a:spAutoFit/>
          </a:bodyPr>
          <a:lstStyle/>
          <a:p>
            <a:r>
              <a:rPr lang="en-US" dirty="0"/>
              <a:t>Battery Storage</a:t>
            </a:r>
          </a:p>
        </p:txBody>
      </p:sp>
      <p:cxnSp>
        <p:nvCxnSpPr>
          <p:cNvPr id="14" name="Straight Arrow Connector 13">
            <a:extLst>
              <a:ext uri="{FF2B5EF4-FFF2-40B4-BE49-F238E27FC236}">
                <a16:creationId xmlns:a16="http://schemas.microsoft.com/office/drawing/2014/main" id="{1671DF93-4244-4A6E-B150-9AED0A73CA2E}"/>
              </a:ext>
            </a:extLst>
          </p:cNvPr>
          <p:cNvCxnSpPr>
            <a:cxnSpLocks/>
          </p:cNvCxnSpPr>
          <p:nvPr/>
        </p:nvCxnSpPr>
        <p:spPr>
          <a:xfrm flipH="1">
            <a:off x="9307286" y="1751818"/>
            <a:ext cx="1262269" cy="4035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14588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901240CD-CFBB-4D2C-B7E5-8F52CFE0BF14}"/>
              </a:ext>
            </a:extLst>
          </p:cNvPr>
          <p:cNvGraphicFramePr>
            <a:graphicFrameLocks/>
          </p:cNvGraphicFramePr>
          <p:nvPr>
            <p:extLst>
              <p:ext uri="{D42A27DB-BD31-4B8C-83A1-F6EECF244321}">
                <p14:modId xmlns:p14="http://schemas.microsoft.com/office/powerpoint/2010/main" val="3442160679"/>
              </p:ext>
            </p:extLst>
          </p:nvPr>
        </p:nvGraphicFramePr>
        <p:xfrm>
          <a:off x="1632857" y="304800"/>
          <a:ext cx="9220199" cy="598714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DD5C7260-54D5-4FAF-8169-2AD40AD3430D}"/>
              </a:ext>
            </a:extLst>
          </p:cNvPr>
          <p:cNvSpPr txBox="1"/>
          <p:nvPr/>
        </p:nvSpPr>
        <p:spPr>
          <a:xfrm rot="16200000">
            <a:off x="1097918" y="3159872"/>
            <a:ext cx="759054" cy="276999"/>
          </a:xfrm>
          <a:prstGeom prst="rect">
            <a:avLst/>
          </a:prstGeom>
          <a:noFill/>
        </p:spPr>
        <p:txBody>
          <a:bodyPr wrap="none" rtlCol="0">
            <a:spAutoFit/>
          </a:bodyPr>
          <a:lstStyle/>
          <a:p>
            <a:r>
              <a:rPr lang="en-US" sz="1200" dirty="0"/>
              <a:t>Kilowatts</a:t>
            </a:r>
            <a:endParaRPr lang="en-US" sz="1400" dirty="0"/>
          </a:p>
        </p:txBody>
      </p:sp>
      <p:sp>
        <p:nvSpPr>
          <p:cNvPr id="6" name="TextBox 5">
            <a:extLst>
              <a:ext uri="{FF2B5EF4-FFF2-40B4-BE49-F238E27FC236}">
                <a16:creationId xmlns:a16="http://schemas.microsoft.com/office/drawing/2014/main" id="{CB928DF5-29D2-4562-A0E8-B007503D58D8}"/>
              </a:ext>
            </a:extLst>
          </p:cNvPr>
          <p:cNvSpPr txBox="1"/>
          <p:nvPr/>
        </p:nvSpPr>
        <p:spPr>
          <a:xfrm>
            <a:off x="9580378" y="2841172"/>
            <a:ext cx="1630959" cy="369332"/>
          </a:xfrm>
          <a:prstGeom prst="rect">
            <a:avLst/>
          </a:prstGeom>
          <a:noFill/>
        </p:spPr>
        <p:txBody>
          <a:bodyPr wrap="none" rtlCol="0">
            <a:spAutoFit/>
          </a:bodyPr>
          <a:lstStyle/>
          <a:p>
            <a:r>
              <a:rPr lang="en-US" dirty="0"/>
              <a:t>Battery Storage</a:t>
            </a:r>
          </a:p>
        </p:txBody>
      </p:sp>
      <p:cxnSp>
        <p:nvCxnSpPr>
          <p:cNvPr id="8" name="Straight Arrow Connector 7">
            <a:extLst>
              <a:ext uri="{FF2B5EF4-FFF2-40B4-BE49-F238E27FC236}">
                <a16:creationId xmlns:a16="http://schemas.microsoft.com/office/drawing/2014/main" id="{A08BF10A-A785-46C7-834D-A6C8305EB910}"/>
              </a:ext>
            </a:extLst>
          </p:cNvPr>
          <p:cNvCxnSpPr>
            <a:cxnSpLocks/>
            <a:stCxn id="6" idx="2"/>
          </p:cNvCxnSpPr>
          <p:nvPr/>
        </p:nvCxnSpPr>
        <p:spPr>
          <a:xfrm flipH="1">
            <a:off x="9561036" y="3210504"/>
            <a:ext cx="834822" cy="2946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201C31B-5405-4563-A9B9-C78A419AA4FA}"/>
              </a:ext>
            </a:extLst>
          </p:cNvPr>
          <p:cNvSpPr txBox="1"/>
          <p:nvPr/>
        </p:nvSpPr>
        <p:spPr>
          <a:xfrm>
            <a:off x="7445828" y="1654629"/>
            <a:ext cx="1802288" cy="646331"/>
          </a:xfrm>
          <a:prstGeom prst="rect">
            <a:avLst/>
          </a:prstGeom>
          <a:noFill/>
        </p:spPr>
        <p:txBody>
          <a:bodyPr wrap="none" rtlCol="0">
            <a:spAutoFit/>
          </a:bodyPr>
          <a:lstStyle/>
          <a:p>
            <a:r>
              <a:rPr lang="en-US" dirty="0">
                <a:solidFill>
                  <a:srgbClr val="FF0000"/>
                </a:solidFill>
              </a:rPr>
              <a:t>New power plant</a:t>
            </a:r>
          </a:p>
          <a:p>
            <a:r>
              <a:rPr lang="en-US" dirty="0">
                <a:solidFill>
                  <a:srgbClr val="FF0000"/>
                </a:solidFill>
              </a:rPr>
              <a:t>will fill this gap!</a:t>
            </a:r>
          </a:p>
        </p:txBody>
      </p:sp>
    </p:spTree>
    <p:extLst>
      <p:ext uri="{BB962C8B-B14F-4D97-AF65-F5344CB8AC3E}">
        <p14:creationId xmlns:p14="http://schemas.microsoft.com/office/powerpoint/2010/main" val="3806297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1C217-ADF2-42AF-B6E4-8CF66F323B6E}"/>
              </a:ext>
            </a:extLst>
          </p:cNvPr>
          <p:cNvSpPr>
            <a:spLocks noGrp="1"/>
          </p:cNvSpPr>
          <p:nvPr>
            <p:ph type="title"/>
          </p:nvPr>
        </p:nvSpPr>
        <p:spPr>
          <a:xfrm>
            <a:off x="838200" y="2766218"/>
            <a:ext cx="10515600" cy="1325563"/>
          </a:xfrm>
        </p:spPr>
        <p:txBody>
          <a:bodyPr>
            <a:normAutofit/>
          </a:bodyPr>
          <a:lstStyle/>
          <a:p>
            <a:pPr algn="ctr"/>
            <a:r>
              <a:rPr lang="en-US" sz="8800" dirty="0"/>
              <a:t>Questions?</a:t>
            </a:r>
          </a:p>
        </p:txBody>
      </p:sp>
    </p:spTree>
    <p:extLst>
      <p:ext uri="{BB962C8B-B14F-4D97-AF65-F5344CB8AC3E}">
        <p14:creationId xmlns:p14="http://schemas.microsoft.com/office/powerpoint/2010/main" val="24777225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TotalTime>
  <Words>454</Words>
  <Application>Microsoft Office PowerPoint</Application>
  <PresentationFormat>Widescreen</PresentationFormat>
  <Paragraphs>95</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Annual Extended</vt:lpstr>
      <vt:lpstr>Arial</vt:lpstr>
      <vt:lpstr>Calibri</vt:lpstr>
      <vt:lpstr>Calibri Light</vt:lpstr>
      <vt:lpstr>Office Theme</vt:lpstr>
      <vt:lpstr>Fremont Solar/ Storage Project</vt:lpstr>
      <vt:lpstr>Fremont Solar Project</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Fremont Solar Project</dc:title>
  <dc:creator>Controlroom</dc:creator>
  <cp:lastModifiedBy>Tayge Bascom</cp:lastModifiedBy>
  <cp:revision>18</cp:revision>
  <dcterms:created xsi:type="dcterms:W3CDTF">2025-10-07T16:29:03Z</dcterms:created>
  <dcterms:modified xsi:type="dcterms:W3CDTF">2025-10-08T12:40:28Z</dcterms:modified>
</cp:coreProperties>
</file>